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sldIdLst>
    <p:sldId id="277" r:id="rId3"/>
    <p:sldId id="256" r:id="rId4"/>
    <p:sldId id="257" r:id="rId5"/>
    <p:sldId id="258" r:id="rId6"/>
    <p:sldId id="260" r:id="rId7"/>
    <p:sldId id="265" r:id="rId8"/>
    <p:sldId id="259" r:id="rId9"/>
    <p:sldId id="262" r:id="rId10"/>
    <p:sldId id="264" r:id="rId11"/>
    <p:sldId id="263" r:id="rId12"/>
    <p:sldId id="267" r:id="rId13"/>
    <p:sldId id="273" r:id="rId14"/>
    <p:sldId id="268" r:id="rId15"/>
    <p:sldId id="269" r:id="rId16"/>
    <p:sldId id="266" r:id="rId17"/>
    <p:sldId id="270" r:id="rId18"/>
    <p:sldId id="272" r:id="rId19"/>
    <p:sldId id="261" r:id="rId20"/>
    <p:sldId id="275" r:id="rId21"/>
    <p:sldId id="279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6EA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ОУ%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2 класс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89</c:v>
                </c:pt>
                <c:pt idx="1">
                  <c:v>95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92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КУ%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2 класс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60</c:v>
                </c:pt>
                <c:pt idx="1">
                  <c:v>39</c:v>
                </c:pt>
                <c:pt idx="2">
                  <c:v>64</c:v>
                </c:pt>
                <c:pt idx="3">
                  <c:v>37</c:v>
                </c:pt>
                <c:pt idx="4">
                  <c:v>46</c:v>
                </c:pt>
                <c:pt idx="5">
                  <c:v>42</c:v>
                </c:pt>
                <c:pt idx="6">
                  <c:v>36</c:v>
                </c:pt>
                <c:pt idx="7">
                  <c:v>41</c:v>
                </c:pt>
                <c:pt idx="8">
                  <c:v>55</c:v>
                </c:pt>
                <c:pt idx="9">
                  <c:v>60</c:v>
                </c:pt>
              </c:numCache>
            </c:numRef>
          </c:val>
        </c:ser>
        <c:dLbls/>
        <c:axId val="60829056"/>
        <c:axId val="60855424"/>
      </c:barChart>
      <c:catAx>
        <c:axId val="60829056"/>
        <c:scaling>
          <c:orientation val="minMax"/>
        </c:scaling>
        <c:axPos val="b"/>
        <c:tickLblPos val="nextTo"/>
        <c:crossAx val="60855424"/>
        <c:crosses val="autoZero"/>
        <c:auto val="1"/>
        <c:lblAlgn val="ctr"/>
        <c:lblOffset val="100"/>
      </c:catAx>
      <c:valAx>
        <c:axId val="60855424"/>
        <c:scaling>
          <c:orientation val="minMax"/>
        </c:scaling>
        <c:axPos val="l"/>
        <c:majorGridlines/>
        <c:numFmt formatCode="General" sourceLinked="1"/>
        <c:tickLblPos val="nextTo"/>
        <c:crossAx val="608290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Результаты ЛДП в баллах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1745734908136502E-2"/>
          <c:y val="0.20048351377952756"/>
          <c:w val="0.70027411417322849"/>
          <c:h val="0.778298720472441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педагогов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более120</c:v>
                </c:pt>
                <c:pt idx="1">
                  <c:v>90-120</c:v>
                </c:pt>
                <c:pt idx="2">
                  <c:v>70-89</c:v>
                </c:pt>
                <c:pt idx="3">
                  <c:v>50-69</c:v>
                </c:pt>
                <c:pt idx="4">
                  <c:v>менее 49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  <c:pt idx="4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педагогов2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более120</c:v>
                </c:pt>
                <c:pt idx="1">
                  <c:v>90-120</c:v>
                </c:pt>
                <c:pt idx="2">
                  <c:v>70-89</c:v>
                </c:pt>
                <c:pt idx="3">
                  <c:v>50-69</c:v>
                </c:pt>
                <c:pt idx="4">
                  <c:v>менее 49</c:v>
                </c:pt>
              </c:strCache>
            </c:strRef>
          </c:cat>
          <c:val>
            <c:numRef>
              <c:f>Лист1!$C$2:$C$6</c:f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ПРИРОДА\Осень\O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-17463"/>
            <a:ext cx="91408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5301207"/>
            <a:ext cx="5364087" cy="864097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6309320"/>
            <a:ext cx="4680520" cy="4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45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69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20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2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43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71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51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49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69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9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9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46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88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ПРИРОДА\Осень\OsenSl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7098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13898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A1E49C-5F1D-40C5-A0EB-2AA6963759F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04.09.2015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A45550-4A8A-4E46-868A-4179A9DF29E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45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МОУ «</a:t>
            </a:r>
            <a:r>
              <a:rPr lang="ru-RU" sz="2400" b="1" dirty="0" err="1" smtClean="0">
                <a:solidFill>
                  <a:srgbClr val="002060"/>
                </a:solidFill>
              </a:rPr>
              <a:t>Арамашевская</a:t>
            </a:r>
            <a:r>
              <a:rPr lang="ru-RU" sz="2400" b="1" dirty="0" smtClean="0">
                <a:solidFill>
                  <a:srgbClr val="002060"/>
                </a:solidFill>
              </a:rPr>
              <a:t> СОШ имени </a:t>
            </a:r>
            <a:r>
              <a:rPr lang="ru-RU" sz="2400" b="1" dirty="0" err="1" smtClean="0">
                <a:solidFill>
                  <a:srgbClr val="002060"/>
                </a:solidFill>
              </a:rPr>
              <a:t>М.Мантурова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7596187" cy="492442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ПУБЛИЧНЫЙ ДОКЛАД    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ДИРЕКТОРА ШКОЛЫ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«Итоги образовательной деятельности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 2014-2015 учебный год»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Арамашево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4921"/>
            <a:ext cx="6120531" cy="778098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- 2015</a:t>
            </a:r>
            <a:endParaRPr lang="ru-RU" sz="4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7082060"/>
              </p:ext>
            </p:extLst>
          </p:nvPr>
        </p:nvGraphicFramePr>
        <p:xfrm>
          <a:off x="1475656" y="1497677"/>
          <a:ext cx="7488833" cy="465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296145"/>
                <a:gridCol w="1152128"/>
                <a:gridCol w="1008112"/>
                <a:gridCol w="1008112"/>
                <a:gridCol w="1008112"/>
              </a:tblGrid>
              <a:tr h="581783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581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min/ 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по ОО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5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5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5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5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5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5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5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5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194" name="Рисунок 1" descr="Главная страница МКОУ &quot;Кумашская ООШ&quot; Вурнарского района / Портал образования Ч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"/>
            <a:ext cx="1115616" cy="149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25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040" y="507294"/>
            <a:ext cx="6120531" cy="778098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 выпускников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5697167"/>
              </p:ext>
            </p:extLst>
          </p:nvPr>
        </p:nvGraphicFramePr>
        <p:xfrm>
          <a:off x="1475656" y="1497676"/>
          <a:ext cx="7416823" cy="4883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980"/>
                <a:gridCol w="1587346"/>
                <a:gridCol w="1632253"/>
                <a:gridCol w="1147958"/>
                <a:gridCol w="1339286"/>
              </a:tblGrid>
              <a:tr h="705818">
                <a:tc row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выпускников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21167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в 2014г.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в 2015г.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093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874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ВУЗы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(очная форма)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87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(заочная форма)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23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СУЗы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 descr="&amp;Ncy;&amp;ocy;&amp;vcy;&amp;ocy;&amp;lcy;&amp;ucy;&amp;ncy;&amp;icy;&amp;iecy; &amp;kcy;&amp;ncy;&amp;icy;&amp;gcy;&amp;acy; &amp;scy;&amp;kcy;&amp;acy;&amp;chcy;&amp;acy;&amp;tcy;&amp;softcy; &amp;bcy;&amp;iecy;&amp;scy;&amp;pcy;&amp;lcy;&amp;acy;&amp;tcy;&amp;ncy;&amp;ocy; - &amp;Kcy;&amp;ncy;&amp;icy;&amp;gcy;&amp;icy;, &amp;scy;&amp;kcy;&amp;acy;&amp;chcy;&amp;acy;&amp;tcy;&amp;softcy; - bookinist.vfssf3.appspot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0642" y="0"/>
            <a:ext cx="1653357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16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8332"/>
            <a:ext cx="6120531" cy="778098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учащихся 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конкурсах, олимпиадах, НПК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6148440"/>
              </p:ext>
            </p:extLst>
          </p:nvPr>
        </p:nvGraphicFramePr>
        <p:xfrm>
          <a:off x="1475656" y="1497677"/>
          <a:ext cx="7488833" cy="4551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296145"/>
                <a:gridCol w="1152128"/>
                <a:gridCol w="1008112"/>
                <a:gridCol w="1008112"/>
                <a:gridCol w="1008112"/>
              </a:tblGrid>
              <a:tr h="581783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581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школа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школа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в 2015г.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в 2014г.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14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Олимпиада школьников (ШЭ)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5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Олимпиада школьников (МЭ)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72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Научно-практическая конференция (ШЭ)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5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Научно-практическая конференция (МЭ)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5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Научно-практическая конференция (РЭ)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 descr="http://zyrbiblioteka.ru/wp-content/uploads/2013/03/kniga.jpg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3"/>
            <a:ext cx="16196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13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8332"/>
            <a:ext cx="6120531" cy="778098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учащихся 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конкурсах, олимпиадах, НПК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627311"/>
              </p:ext>
            </p:extLst>
          </p:nvPr>
        </p:nvGraphicFramePr>
        <p:xfrm>
          <a:off x="1043608" y="1412776"/>
          <a:ext cx="7920881" cy="5297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584176"/>
                <a:gridCol w="1152128"/>
                <a:gridCol w="1152128"/>
                <a:gridCol w="1440161"/>
              </a:tblGrid>
              <a:tr h="424286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056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школа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школа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2015г.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\победители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79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конкурс «Дети читают стихи»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3\3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305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конкурс сочинителей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«Сказка про Деда Мороза и семеро козлят»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3\2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15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конкурс авторских песен и стихов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8\4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15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конкурс видеороликов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3\2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15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конкурс «Живая классика»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7\1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15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конкурс чтецов в честь 70-летия Победы «Памяти павших будем достойны»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2\2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 descr="http://zyrbiblioteka.ru/wp-content/uploads/2013/03/kniga.jpg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3"/>
            <a:ext cx="16196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98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38987" cy="936104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едагогического опыта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0751071"/>
              </p:ext>
            </p:extLst>
          </p:nvPr>
        </p:nvGraphicFramePr>
        <p:xfrm>
          <a:off x="1475655" y="1354666"/>
          <a:ext cx="7638500" cy="5370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458"/>
                <a:gridCol w="1165383"/>
                <a:gridCol w="1620765"/>
                <a:gridCol w="1147238"/>
                <a:gridCol w="1465656"/>
              </a:tblGrid>
              <a:tr h="5621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уровень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уровень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уровень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22334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на соискание премий Губернатора Свердловской области в 2014 году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Телегин А.А.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Телегина О.А.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880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</a:t>
                      </a:r>
                    </a:p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«Учитель года-2015»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Телегина О.А.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Баянкина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Баянкина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22334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«Лучший преподаватель-организатор ОБЖ»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Телегин А.А.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51176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методических разработок</a:t>
                      </a:r>
                    </a:p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«Мой родной край»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Телегина О.А.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22334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чтения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Толстова К.А.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Деева М.Н.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Телегина О.А.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 t="6123" r="3834" b="8149"/>
          <a:stretch>
            <a:fillRect/>
          </a:stretch>
        </p:blipFill>
        <p:spPr bwMode="auto">
          <a:xfrm>
            <a:off x="7524328" y="116632"/>
            <a:ext cx="16017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572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48119"/>
            <a:ext cx="5472608" cy="1369904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1131058"/>
              </p:ext>
            </p:extLst>
          </p:nvPr>
        </p:nvGraphicFramePr>
        <p:xfrm>
          <a:off x="2051720" y="2204864"/>
          <a:ext cx="6696743" cy="4169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009"/>
                <a:gridCol w="1572578"/>
                <a:gridCol w="1572578"/>
                <a:gridCol w="1572578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136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ВКК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1369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136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13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категории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6764" y="10086"/>
            <a:ext cx="2519680" cy="204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38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5904507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деятельность педагога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20272" y="116632"/>
            <a:ext cx="1907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56826738"/>
              </p:ext>
            </p:extLst>
          </p:nvPr>
        </p:nvGraphicFramePr>
        <p:xfrm>
          <a:off x="1619672" y="1484784"/>
          <a:ext cx="75243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190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480719" cy="936104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курсов и семинаров повышения квалификации педагогов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2071376"/>
              </p:ext>
            </p:extLst>
          </p:nvPr>
        </p:nvGraphicFramePr>
        <p:xfrm>
          <a:off x="1524000" y="1268760"/>
          <a:ext cx="7512495" cy="507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547"/>
                <a:gridCol w="1740441"/>
                <a:gridCol w="2001507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педагогов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педагога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6224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по реализации ФГОС ООО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Толстова К.А.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3000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государственная аттестация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Телегина О.А.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Глазунова В.А.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Саблина М.Г.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Деева О.Ю.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Толстова К.А.</a:t>
                      </a:r>
                    </a:p>
                    <a:p>
                      <a:pPr algn="l"/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Реуцкая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М.Н.</a:t>
                      </a:r>
                    </a:p>
                    <a:p>
                      <a:pPr algn="l"/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Баянкина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Д.А.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1363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и реализация комплекса ГТО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Галышев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А.С.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Деева О.Ю.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3837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 подрастающего поколения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Кокшарова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Л.В..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Деева О.Ю.</a:t>
                      </a:r>
                    </a:p>
                    <a:p>
                      <a:pPr algn="l"/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Фищукова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Е.Ю.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51864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Семинары по организации образовательной деятельности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Телегина Е.Г.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Телегина Л.Н.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Саблина М.Г.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Петрова М.Н.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admin3\Desktop\КАРТИНКИ\пед карт\7252336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231" y="116632"/>
            <a:ext cx="11430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72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ложка_презентация-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60" y="5215"/>
            <a:ext cx="9144000" cy="6857999"/>
          </a:xfrm>
          <a:prstGeom prst="rect">
            <a:avLst/>
          </a:prstGeom>
        </p:spPr>
      </p:pic>
      <p:pic>
        <p:nvPicPr>
          <p:cNvPr id="7" name="Picture 2" descr="&amp;Ncy;&amp;ocy;&amp;vcy;&amp;ocy;&amp;lcy;&amp;ucy;&amp;ncy;&amp;icy;&amp;iecy; &amp;kcy;&amp;ncy;&amp;icy;&amp;gcy;&amp;acy; &amp;scy;&amp;kcy;&amp;acy;&amp;chcy;&amp;acy;&amp;tcy;&amp;softcy; &amp;bcy;&amp;iecy;&amp;scy;&amp;pcy;&amp;lcy;&amp;acy;&amp;tcy;&amp;ncy;&amp;ocy; - &amp;Kcy;&amp;ncy;&amp;icy;&amp;gcy;&amp;icy;, &amp;scy;&amp;kcy;&amp;acy;&amp;chcy;&amp;acy;&amp;tcy;&amp;softcy; - bookinist.vfssf3.appspot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7" y="1124744"/>
            <a:ext cx="18410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&amp;Pcy;&amp;rcy;&amp;iecy;&amp;zcy;&amp;iecy;&amp;ncy;&amp;tcy;&amp;acy;&amp;tscy;&amp;icy;&amp;yacy; &amp;ncy;&amp;ocy;&amp;vcy;&amp;ocy;&amp;gcy;&amp;ocy; &amp;fcy;&amp;ocy;&amp;rcy;&amp;mcy;&amp;acy;&amp;tcy;&amp;acy; 7BPlus - &amp;Lcy;&amp;acy;&amp;bcy;&amp;ocy;&amp;rcy;&amp;acy;&amp;tcy;&amp;ocy;&amp;rcy;&amp;icy;&amp;yacy; &amp;scy;&amp;lcy;&amp;ocy;&amp;vcy;&amp;acy; E-TEXT - &amp;ucy;&amp;scy;&amp;lcy;&amp;ucy;&amp;gcy;&amp;icy; &amp;kcy;&amp;ocy;&amp;pcy;&amp;icy;&amp;rcy;&amp;acy;&amp;jcy;&amp;tcy;&amp;iecy;&amp;rcy;&amp;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28590"/>
            <a:ext cx="1787588" cy="10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16" y="4666504"/>
            <a:ext cx="2051719" cy="115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84710"/>
            <a:ext cx="1859596" cy="94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6"/>
          <p:cNvSpPr txBox="1">
            <a:spLocks/>
          </p:cNvSpPr>
          <p:nvPr/>
        </p:nvSpPr>
        <p:spPr>
          <a:xfrm>
            <a:off x="3563888" y="2843348"/>
            <a:ext cx="2016224" cy="1171301"/>
          </a:xfrm>
          <a:prstGeom prst="roundRect">
            <a:avLst/>
          </a:prstGeom>
          <a:solidFill>
            <a:srgbClr val="54BDF2">
              <a:alpha val="45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Развитие системы образования</a:t>
            </a:r>
            <a:endParaRPr lang="ru-RU" sz="20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40286" y="1084711"/>
            <a:ext cx="3359243" cy="1117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1F497D"/>
                </a:solidFill>
              </a:rPr>
              <a:t>Обновление содержания образования: ФГОС, </a:t>
            </a:r>
            <a:r>
              <a:rPr lang="ru-RU" b="1" dirty="0" smtClean="0">
                <a:solidFill>
                  <a:srgbClr val="1F497D"/>
                </a:solidFill>
              </a:rPr>
              <a:t> </a:t>
            </a:r>
            <a:r>
              <a:rPr lang="ru-RU" b="1" dirty="0">
                <a:solidFill>
                  <a:srgbClr val="1F497D"/>
                </a:solidFill>
              </a:rPr>
              <a:t>робототехника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76418" y="2470583"/>
            <a:ext cx="2675457" cy="9647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1F497D"/>
                </a:solidFill>
              </a:rPr>
              <a:t>Мониторинг состояния системы образования: НСОКО, НИКО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7113" y="4719802"/>
            <a:ext cx="3258500" cy="101757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Система оценивания достижений учащихся </a:t>
            </a:r>
            <a:endParaRPr lang="ru-RU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(ГИА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, ЕГЭ)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4641" y="2201926"/>
            <a:ext cx="2634899" cy="24645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solidFill>
                  <a:srgbClr val="1F497D"/>
                </a:solidFill>
              </a:rPr>
              <a:t>Повышение профессионального уровня педагога: аттестация педагогов, профессиональный стандарт, эффективный</a:t>
            </a:r>
            <a:r>
              <a:rPr lang="ru-RU" b="1" dirty="0">
                <a:solidFill>
                  <a:srgbClr val="1F497D"/>
                </a:solidFill>
              </a:rPr>
              <a:t> </a:t>
            </a:r>
            <a:r>
              <a:rPr lang="ru-RU" sz="1700" b="1" dirty="0">
                <a:solidFill>
                  <a:srgbClr val="1F497D"/>
                </a:solidFill>
              </a:rPr>
              <a:t>контракт</a:t>
            </a: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398139" y="2270596"/>
            <a:ext cx="3920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677789" y="3113590"/>
            <a:ext cx="3920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398137" y="4114208"/>
            <a:ext cx="3920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3034132" y="3115417"/>
            <a:ext cx="3920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5860" y="6319"/>
            <a:ext cx="7926016" cy="753691"/>
          </a:xfrm>
          <a:prstGeom prst="rect">
            <a:avLst/>
          </a:prstGeom>
          <a:solidFill>
            <a:srgbClr val="36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 НАПРАВЛЕНИЯ   НАИВЫСШЕГО  КАЧЕСТВА  ОБРАЗОВАНИЯ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22693" y="3600050"/>
            <a:ext cx="3321307" cy="9524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Качественная подготовка к предметным олимпиадам и конференциям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7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задачи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2015-2016 учебный год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0286" y="1505643"/>
            <a:ext cx="7344816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Планомерное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обучение учителей основной школы технологии введения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ФГОС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также по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подготовке обучающихся к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ОГЭ, ЕГЭ;</a:t>
            </a:r>
          </a:p>
          <a:p>
            <a:pPr lvl="0" algn="just">
              <a:lnSpc>
                <a:spcPct val="115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2.Развитие системы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подготовки учащихся к предметным олимпиадам, конкурсам и конференциям;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3.Развитие системы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профессиональной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диссеминации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4.Совершенствовать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аттестации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повышения мотивации профессионального роста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педагогов</a:t>
            </a:r>
          </a:p>
          <a:p>
            <a:pPr lvl="0" algn="just">
              <a:lnSpc>
                <a:spcPct val="115000"/>
              </a:lnSpc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3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013176"/>
            <a:ext cx="8973434" cy="14401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Основные задачи системы образования 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 повышению качества образования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МОУ «Арамашевская СОШ имени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М.Мантурова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»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6309321"/>
            <a:ext cx="6552728" cy="432047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8" y="25334"/>
            <a:ext cx="3285596" cy="258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243408"/>
            <a:ext cx="7138987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2015-2016 учебный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(продолжение)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3788" y="1052736"/>
            <a:ext cx="7618692" cy="5400600"/>
          </a:xfrm>
        </p:spPr>
        <p:txBody>
          <a:bodyPr/>
          <a:lstStyle/>
          <a:p>
            <a:pPr algn="just"/>
            <a:endParaRPr lang="ru-RU" sz="2400" b="1" dirty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5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здоровья детей на всех уровнях их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Организацию получения образования детьми с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ОВЗ.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мероприятий по становлению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НСОКО.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.Реализация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комплекса мероприятий Стратегии патриотического воспитания граждан в  МО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Алапаевское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2020 года.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организационном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этапе введения Комплекса «Готов к труду и обороне».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Поэтапное внедрение профессионального стандарта педагога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инструмента повышения качества образования.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157192"/>
            <a:ext cx="8856984" cy="14401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СПАСИБО  ЗА  ВНИМАНИЕ!</a:t>
            </a:r>
          </a:p>
        </p:txBody>
      </p:sp>
      <p:pic>
        <p:nvPicPr>
          <p:cNvPr id="3074" name="Picture 2" descr="49191865_Biblioteka(6)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1"/>
          <a:stretch>
            <a:fillRect/>
          </a:stretch>
        </p:blipFill>
        <p:spPr bwMode="auto">
          <a:xfrm>
            <a:off x="21780" y="0"/>
            <a:ext cx="311323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43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8244408" cy="1728192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«Образование – важнейшее из земных благ, если оно наивысшего качества. В противном случае, оно совершенно бесполезно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</a:t>
            </a:r>
            <a:r>
              <a:rPr lang="ru-RU" sz="900" b="1" i="1" cap="small" dirty="0" smtClean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ru-RU" sz="900" b="1" i="1" cap="small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900" b="1" i="1" cap="small" dirty="0" smtClean="0">
                <a:solidFill>
                  <a:schemeClr val="bg1"/>
                </a:solidFill>
                <a:latin typeface="Book Antiqua" pitchFamily="18" charset="0"/>
              </a:rPr>
              <a:t>                                                                                                                                                                                    </a:t>
            </a:r>
            <a:r>
              <a:rPr lang="ru-RU" sz="2000" b="1" i="1" cap="small" dirty="0" err="1" smtClean="0">
                <a:solidFill>
                  <a:schemeClr val="bg1"/>
                </a:solidFill>
                <a:latin typeface="Book Antiqua" pitchFamily="18" charset="0"/>
              </a:rPr>
              <a:t>Редьярд</a:t>
            </a:r>
            <a:r>
              <a:rPr lang="ru-RU" sz="2000" b="1" i="1" cap="small" dirty="0" smtClean="0">
                <a:solidFill>
                  <a:schemeClr val="bg1"/>
                </a:solidFill>
                <a:latin typeface="Book Antiqua" pitchFamily="18" charset="0"/>
              </a:rPr>
              <a:t>  Киплинг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7664" y="3770085"/>
            <a:ext cx="2880320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ЗАДАЧИ РАЗВИТИЯ ОБРАЗОВАНИЯ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74993" y="2636911"/>
            <a:ext cx="3096344" cy="7420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283968" y="3007952"/>
            <a:ext cx="1008112" cy="762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27984" y="422108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83968" y="4922213"/>
            <a:ext cx="1043819" cy="759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327787" y="3861048"/>
            <a:ext cx="3060637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27787" y="5085184"/>
            <a:ext cx="3060637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138987" cy="504056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2014-2015 учебного года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3912" y="5373216"/>
            <a:ext cx="2380087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5654836"/>
              </p:ext>
            </p:extLst>
          </p:nvPr>
        </p:nvGraphicFramePr>
        <p:xfrm>
          <a:off x="1835696" y="1124744"/>
          <a:ext cx="6840759" cy="410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781"/>
                <a:gridCol w="2011989"/>
                <a:gridCol w="2011989"/>
              </a:tblGrid>
              <a:tr h="12927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педагогов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учащихся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722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2014-2015 учебного года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722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 2014-2015 учебного года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722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2015-2016  учебного года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778098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2014-2015 учебного года</a:t>
            </a:r>
            <a:endParaRPr lang="ru-RU" altLang="ru-RU" dirty="0" smtClean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4182" y="5157192"/>
            <a:ext cx="2726370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094286528"/>
              </p:ext>
            </p:extLst>
          </p:nvPr>
        </p:nvGraphicFramePr>
        <p:xfrm>
          <a:off x="1524000" y="1052736"/>
          <a:ext cx="7080448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646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850106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 - 2015</a:t>
            </a:r>
            <a:endParaRPr lang="ru-RU" alt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5860614"/>
              </p:ext>
            </p:extLst>
          </p:nvPr>
        </p:nvGraphicFramePr>
        <p:xfrm>
          <a:off x="2051720" y="980728"/>
          <a:ext cx="6408712" cy="547261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533676"/>
                <a:gridCol w="819719"/>
                <a:gridCol w="1043279"/>
                <a:gridCol w="819719"/>
                <a:gridCol w="1192319"/>
              </a:tblGrid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Ср.балл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Ср.оценка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Ср.балл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Ср.оценка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Арамашевская СОШ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Бубчиковская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СОШ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ВССОШ №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ВССОШ №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4,06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Голубковская  СОШ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Деевская СОШ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Заринская СОШ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Кировская СОШ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4,09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Коптеловская ООШ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Костинская СОШ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Невьянская СОШ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Останинская СОШ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Самоцветская СОШ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Ялунинская СОШ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Ясашинская ООШ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Нижнесинячихинская ООШ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Клевакинская ООШ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27,78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3,85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14,3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2014г.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28,96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13,7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3,37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2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850106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математике</a:t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ОГЭ - 2015</a:t>
            </a:r>
            <a:endParaRPr lang="ru-RU" altLang="ru-RU" dirty="0" smtClean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4182" y="5157192"/>
            <a:ext cx="2726370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2014761"/>
              </p:ext>
            </p:extLst>
          </p:nvPr>
        </p:nvGraphicFramePr>
        <p:xfrm>
          <a:off x="1763688" y="1556792"/>
          <a:ext cx="7200800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школе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району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16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850106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русскому языку</a:t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ОГЭ - 2015</a:t>
            </a:r>
            <a:endParaRPr lang="ru-RU" altLang="ru-RU" dirty="0" smtClean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4182" y="5157192"/>
            <a:ext cx="2726370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452833"/>
              </p:ext>
            </p:extLst>
          </p:nvPr>
        </p:nvGraphicFramePr>
        <p:xfrm>
          <a:off x="1691680" y="1700808"/>
          <a:ext cx="7200800" cy="345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</a:tblGrid>
              <a:tr h="432048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школе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району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1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0533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288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92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38987" cy="792088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- 2015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5602212"/>
              </p:ext>
            </p:extLst>
          </p:nvPr>
        </p:nvGraphicFramePr>
        <p:xfrm>
          <a:off x="1691682" y="1124738"/>
          <a:ext cx="7344814" cy="525659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76563"/>
                <a:gridCol w="602476"/>
                <a:gridCol w="499478"/>
                <a:gridCol w="500183"/>
                <a:gridCol w="598244"/>
                <a:gridCol w="500183"/>
                <a:gridCol w="499478"/>
                <a:gridCol w="500183"/>
                <a:gridCol w="555915"/>
                <a:gridCol w="543922"/>
                <a:gridCol w="500183"/>
                <a:gridCol w="568006"/>
              </a:tblGrid>
              <a:tr h="462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русский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матем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литер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геогр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59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физика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англ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био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хим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общ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ист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икт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Минимальный балл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36/24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Арамашевская СОШ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61,4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42,6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Бубчиковская СОШ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ВССОШ № 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ВССОШ № 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Деевская СОШ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Кировская СОШ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Коптеловская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45,6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Костинская СОШ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Невьянская СОШ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Самоцветская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Ялунинская СОШ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2015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78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48,4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48,7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44,8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44,3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55,4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Данные по Свердловской обл.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44,6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61,2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56,8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52,3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62,7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54,7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60,3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56,1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50,1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59,95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2014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56,5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44,4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44,5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089"/>
            <a:ext cx="819970" cy="110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85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</Template>
  <TotalTime>424</TotalTime>
  <Words>1075</Words>
  <Application>Microsoft Office PowerPoint</Application>
  <PresentationFormat>Экран (4:3)</PresentationFormat>
  <Paragraphs>615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Osenn</vt:lpstr>
      <vt:lpstr>Тема Office</vt:lpstr>
      <vt:lpstr>МОУ «Арамашевская СОШ имени М.Мантурова»</vt:lpstr>
      <vt:lpstr>Основные задачи системы образования  по повышению качества образования МОУ «Арамашевская СОШ имени М.Мантурова»</vt:lpstr>
      <vt:lpstr>«Образование – важнейшее из земных благ, если оно наивысшего качества. В противном случае, оно совершенно бесполезно»                                                                                                                                                                                     Редьярд  Киплинг</vt:lpstr>
      <vt:lpstr>Итоги 2014-2015 учебного года</vt:lpstr>
      <vt:lpstr>Итоги 2014-2015 учебного года</vt:lpstr>
      <vt:lpstr>Результаты ОГЭ - 2015</vt:lpstr>
      <vt:lpstr>Результаты по математике  ОГЭ - 2015</vt:lpstr>
      <vt:lpstr>Результаты по русскому языку  ОГЭ - 2015</vt:lpstr>
      <vt:lpstr>Результаты ЕГЭ - 2015</vt:lpstr>
      <vt:lpstr>Результаты ЕГЭ - 2015</vt:lpstr>
      <vt:lpstr>Самоопределение выпускников</vt:lpstr>
      <vt:lpstr>Участие учащихся  в конкурсах, олимпиадах, НПК</vt:lpstr>
      <vt:lpstr>Участие учащихся  в конкурсах, олимпиадах, НПК</vt:lpstr>
      <vt:lpstr>Диссеминация  педагогического опыта</vt:lpstr>
      <vt:lpstr>Аттестация педагогических работников</vt:lpstr>
      <vt:lpstr>Личная деятельность педагога</vt:lpstr>
      <vt:lpstr>Прохождение курсов и семинаров повышения квалификации педагогов</vt:lpstr>
      <vt:lpstr>Слайд 18</vt:lpstr>
      <vt:lpstr>Приоритетные задачи  на 2015-2016 учебный год</vt:lpstr>
      <vt:lpstr> Приоритетные задачи  на 2015-2016 учебный год  (продолжение)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задачи системы образования  МОУ «Арамашевская СОШ имени М.Мантурова»  по повышению качества образования</dc:title>
  <dc:creator>admin3</dc:creator>
  <dc:description>http://propowerpoint.ru - Бесплатные шаблоны для презентаций. Полезные советы и уроки  _x000d__x000d_
PowerPoint .</dc:description>
  <cp:lastModifiedBy>uchenik10</cp:lastModifiedBy>
  <cp:revision>43</cp:revision>
  <dcterms:created xsi:type="dcterms:W3CDTF">2015-08-30T05:20:21Z</dcterms:created>
  <dcterms:modified xsi:type="dcterms:W3CDTF">2015-09-04T07:46:21Z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00080002080000000000010243100207f8000400038000</vt:lpwstr>
  </property>
</Properties>
</file>