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8"/>
  </p:notesMasterIdLst>
  <p:sldIdLst>
    <p:sldId id="257" r:id="rId2"/>
    <p:sldId id="269" r:id="rId3"/>
    <p:sldId id="275" r:id="rId4"/>
    <p:sldId id="271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77" r:id="rId14"/>
    <p:sldId id="278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76" r:id="rId2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0092"/>
    <a:srgbClr val="A50021"/>
    <a:srgbClr val="FF0000"/>
    <a:srgbClr val="7D7DFF"/>
    <a:srgbClr val="FFFF00"/>
    <a:srgbClr val="FFFF66"/>
    <a:srgbClr val="5A00B4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71" autoAdjust="0"/>
    <p:restoredTop sz="94660"/>
  </p:normalViewPr>
  <p:slideViewPr>
    <p:cSldViewPr snapToGrid="0">
      <p:cViewPr>
        <p:scale>
          <a:sx n="66" d="100"/>
          <a:sy n="66" d="100"/>
        </p:scale>
        <p:origin x="-270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ABE6B-4CB7-4FB8-81FF-E37B4C0C1CC2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16123-922E-40A5-8A42-089936CB9B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6F7A02-5662-4FDA-80FB-577F77FC4C98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AF289C-DB6F-42DD-A430-01C5892C0056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4403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4403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3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4041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44042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43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44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45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46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47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404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404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4050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4052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6158084-B4A8-4CAE-82B9-5A2B373C4A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ABEAD-C6DE-48F9-A0E5-52A4A82026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CCBAB-514A-4B51-9973-69F649FEE2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6957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1066800" y="4114800"/>
            <a:ext cx="36957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72F00B9-DC35-4053-BC39-D22202F5C7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BCD96-D2C1-49A1-A996-B000D4D597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B34C8-0D6F-4549-98E8-9DC50A1C9E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2023F-A594-453B-B711-C813F7C695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43584-6E7A-42C5-B8D6-1E5D28C6EB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864CC-23B2-4380-96F9-4AF9C80567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BE463-5DD5-4FBE-B929-CBFC1E0C6B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9DEAC-136E-4643-AEA8-EB24DF456D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16B3F-BBFC-47E7-9C4E-AE200FD184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tx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Freeform 4"/>
          <p:cNvSpPr>
            <a:spLocks/>
          </p:cNvSpPr>
          <p:nvPr/>
        </p:nvSpPr>
        <p:spPr bwMode="hidden">
          <a:xfrm>
            <a:off x="0" y="0"/>
            <a:ext cx="203200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59"/>
              </a:cxn>
              <a:cxn ang="0">
                <a:pos x="556" y="3159"/>
              </a:cxn>
              <a:cxn ang="0">
                <a:pos x="556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556" h="3159">
                <a:moveTo>
                  <a:pt x="0" y="0"/>
                </a:moveTo>
                <a:lnTo>
                  <a:pt x="0" y="3159"/>
                </a:lnTo>
                <a:lnTo>
                  <a:pt x="556" y="3159"/>
                </a:lnTo>
                <a:lnTo>
                  <a:pt x="55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302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302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4302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4302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05A597A2-9EC8-4AF6-93A0-9606A0061231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ransition spd="slow">
    <p:diamond/>
  </p:transition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228376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6796" dir="1593903" algn="ctr" rotWithShape="0">
              <a:srgbClr val="CCFFFF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Велосипедист – водитель транспортного средства</a:t>
            </a:r>
            <a:endParaRPr lang="ru-RU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203200"/>
          </a:xfrm>
          <a:prstGeom prst="rect">
            <a:avLst/>
          </a:prstGeom>
          <a:solidFill>
            <a:srgbClr val="A8C1D8">
              <a:alpha val="84000"/>
            </a:srgbClr>
          </a:solidFill>
          <a:ln w="9525">
            <a:solidFill>
              <a:srgbClr val="300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eaLnBrk="1" hangingPunct="1"/>
            <a:r>
              <a:rPr lang="ru-RU" sz="1400" b="1" dirty="0" smtClean="0">
                <a:solidFill>
                  <a:srgbClr val="300060"/>
                </a:solidFill>
                <a:latin typeface="Verdana" pitchFamily="34" charset="0"/>
              </a:rPr>
              <a:t>Основы безопасности жизнедеятельности</a:t>
            </a:r>
            <a:endParaRPr lang="ru-RU" sz="1400" b="1" dirty="0">
              <a:solidFill>
                <a:srgbClr val="300060"/>
              </a:solidFill>
              <a:latin typeface="Verdana" pitchFamily="34" charset="0"/>
            </a:endParaRPr>
          </a:p>
        </p:txBody>
      </p:sp>
      <p:pic>
        <p:nvPicPr>
          <p:cNvPr id="11" name="Picture 5" descr="001 (6)"/>
          <p:cNvPicPr>
            <a:picLocks noChangeAspect="1" noChangeArrowheads="1"/>
          </p:cNvPicPr>
          <p:nvPr/>
        </p:nvPicPr>
        <p:blipFill>
          <a:blip r:embed="rId2" cstate="email">
            <a:lum bright="-36000" contrast="20000"/>
          </a:blip>
          <a:srcRect/>
          <a:stretch>
            <a:fillRect/>
          </a:stretch>
        </p:blipFill>
        <p:spPr bwMode="auto">
          <a:xfrm>
            <a:off x="3081109" y="3410857"/>
            <a:ext cx="3447143" cy="34471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-22225" y="2587853"/>
            <a:ext cx="9166225" cy="841375"/>
          </a:xfrm>
          <a:prstGeom prst="rect">
            <a:avLst/>
          </a:prstGeom>
          <a:solidFill>
            <a:srgbClr val="A8C1D8">
              <a:alpha val="30000"/>
            </a:srgbClr>
          </a:solidFill>
          <a:ln w="9525" algn="ctr">
            <a:solidFill>
              <a:srgbClr val="300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6654800"/>
            <a:ext cx="9144000" cy="203200"/>
          </a:xfrm>
          <a:prstGeom prst="rect">
            <a:avLst/>
          </a:prstGeom>
          <a:solidFill>
            <a:srgbClr val="A8C1D8">
              <a:alpha val="84000"/>
            </a:srgbClr>
          </a:solidFill>
          <a:ln w="9525">
            <a:solidFill>
              <a:srgbClr val="300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eaLnBrk="1" hangingPunct="1"/>
            <a:endParaRPr lang="ru-RU" sz="1400" b="1" dirty="0">
              <a:solidFill>
                <a:srgbClr val="300060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97" descr="http://www.igra-anekdot.ru/ris/velosiped/velosiped-002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57938" y="6357938"/>
            <a:ext cx="14097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285750" y="214313"/>
            <a:ext cx="8643938" cy="4357687"/>
          </a:xfrm>
        </p:spPr>
        <p:txBody>
          <a:bodyPr/>
          <a:lstStyle/>
          <a:p>
            <a:pPr algn="just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Запрещается буксировка велосипеда, за исключением буксировкой прицепом.</a:t>
            </a:r>
          </a:p>
          <a:p>
            <a:pPr algn="just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Запрещается поворачивать налево или разворачиваться на дорогах с трамвайным движением и на дорогах, имеющих более одной полосы для движения в данном направлении; </a:t>
            </a:r>
          </a:p>
          <a:p>
            <a:pPr algn="just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Запрещается ехать по основной дороге, если рядом есть велосипедная дорожка.</a:t>
            </a:r>
          </a:p>
        </p:txBody>
      </p:sp>
      <p:pic>
        <p:nvPicPr>
          <p:cNvPr id="8196" name="Рисунок 97" descr="http://www.igra-anekdot.ru/ris/velosiped/velosiped-002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75" y="5072063"/>
            <a:ext cx="240982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6" descr="http://www.roadsigns.ru/sch/default/Files/road_signs/predpisivaychie_011_big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357438" y="49291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Рисунок 97" descr="http://www.igra-anekdot.ru/ris/velosiped/velosiped-002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38" y="6357938"/>
            <a:ext cx="1409700" cy="17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единительная линия 8"/>
          <p:cNvCxnSpPr>
            <a:stCxn id="8198" idx="2"/>
          </p:cNvCxnSpPr>
          <p:nvPr/>
        </p:nvCxnSpPr>
        <p:spPr>
          <a:xfrm rot="5400000">
            <a:off x="2177256" y="5965032"/>
            <a:ext cx="930275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8200" name="Рисунок 127" descr="http://www.igra-anekdot.ru/ris/velosiped/velosiped-003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643688" y="5072063"/>
            <a:ext cx="1000125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472488" cy="492918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При поломке велосипеда нужно вести его по дороге, идя в попутном направлении движения транспорта.</a:t>
            </a:r>
          </a:p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На нерегулируемом пересечении велосипедной дорожки с дорогой (если это пересечение не на перекрестке) велосипедисты должны уступить дорогу транспортным средствам, движущимся по этой дороге.  </a:t>
            </a:r>
          </a:p>
          <a:p>
            <a:pPr algn="ctr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9219" name="Рисунок 115" descr="http://www.igra-anekdot.ru/ris/velosiped/velosiped-002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75" y="4786313"/>
            <a:ext cx="21431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Рисунок 148" descr="http://www.igra-anekdot.ru/ris/velosiped/velosiped-001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57375" y="4857750"/>
            <a:ext cx="196215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35718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Предписание, касающееся велосипедных групп,  гласит: колонны велосипедистов при движении по проезжей части должны быть разделены на группы по 10 велосипедистов. Расстояние между группами должно составлять 80-100 метров.</a:t>
            </a:r>
          </a:p>
        </p:txBody>
      </p:sp>
      <p:pic>
        <p:nvPicPr>
          <p:cNvPr id="10243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2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5737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2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7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2912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7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4362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0087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812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Левая фигурная скобка 20"/>
          <p:cNvSpPr/>
          <p:nvPr/>
        </p:nvSpPr>
        <p:spPr>
          <a:xfrm rot="16200000">
            <a:off x="4357688" y="1428750"/>
            <a:ext cx="285750" cy="8572500"/>
          </a:xfrm>
          <a:prstGeom prst="leftBrace">
            <a:avLst>
              <a:gd name="adj1" fmla="val 8333"/>
              <a:gd name="adj2" fmla="val 49894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54" name="Прямоугольник 21"/>
          <p:cNvSpPr>
            <a:spLocks noChangeArrowheads="1"/>
          </p:cNvSpPr>
          <p:nvPr/>
        </p:nvSpPr>
        <p:spPr bwMode="auto">
          <a:xfrm>
            <a:off x="2643188" y="6000750"/>
            <a:ext cx="36401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1">
                    <a:lumMod val="75000"/>
                  </a:schemeClr>
                </a:solidFill>
              </a:rPr>
              <a:t>10 велосипедистов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02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686" y="0"/>
            <a:ext cx="7543800" cy="1431925"/>
          </a:xfrm>
        </p:spPr>
        <p:txBody>
          <a:bodyPr/>
          <a:lstStyle/>
          <a:p>
            <a:r>
              <a:rPr lang="ru-RU" sz="4000" dirty="0">
                <a:solidFill>
                  <a:schemeClr val="bg1">
                    <a:lumMod val="75000"/>
                  </a:schemeClr>
                </a:solidFill>
              </a:rPr>
              <a:t>Подумай и ответь: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55222" y="1611767"/>
            <a:ext cx="7772400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dirty="0">
                <a:solidFill>
                  <a:schemeClr val="bg1">
                    <a:lumMod val="75000"/>
                  </a:schemeClr>
                </a:solidFill>
                <a:effectLst/>
              </a:rPr>
              <a:t>К какой группе дорожных знаков относится этот знак на картинке?</a:t>
            </a:r>
          </a:p>
        </p:txBody>
      </p:sp>
      <p:pic>
        <p:nvPicPr>
          <p:cNvPr id="54276" name="Picture 4" descr="Мои сканированные изображения 001"/>
          <p:cNvPicPr>
            <a:picLocks noChangeAspect="1" noChangeArrowheads="1"/>
          </p:cNvPicPr>
          <p:nvPr/>
        </p:nvPicPr>
        <p:blipFill>
          <a:blip r:embed="rId2" cstate="email">
            <a:lum bright="-12000"/>
          </a:blip>
          <a:srcRect/>
          <a:stretch>
            <a:fillRect/>
          </a:stretch>
        </p:blipFill>
        <p:spPr bwMode="auto">
          <a:xfrm>
            <a:off x="1666421" y="2898321"/>
            <a:ext cx="6553200" cy="3771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Freeform 39"/>
          <p:cNvSpPr>
            <a:spLocks/>
          </p:cNvSpPr>
          <p:nvPr/>
        </p:nvSpPr>
        <p:spPr bwMode="ltGray">
          <a:xfrm flipV="1">
            <a:off x="2571749" y="1302885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8743" y="0"/>
            <a:ext cx="7543800" cy="1431925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75000"/>
                  </a:schemeClr>
                </a:solidFill>
              </a:rPr>
              <a:t>Подумай и ответь:</a:t>
            </a:r>
          </a:p>
        </p:txBody>
      </p:sp>
      <p:pic>
        <p:nvPicPr>
          <p:cNvPr id="56324" name="Picture 4" descr="001"/>
          <p:cNvPicPr>
            <a:picLocks noChangeAspect="1" noChangeArrowheads="1"/>
          </p:cNvPicPr>
          <p:nvPr/>
        </p:nvPicPr>
        <p:blipFill>
          <a:blip r:embed="rId2" cstate="email">
            <a:lum bright="-24000"/>
          </a:blip>
          <a:srcRect/>
          <a:stretch>
            <a:fillRect/>
          </a:stretch>
        </p:blipFill>
        <p:spPr bwMode="auto">
          <a:xfrm>
            <a:off x="1116013" y="2636838"/>
            <a:ext cx="6553200" cy="4032250"/>
          </a:xfrm>
          <a:prstGeom prst="rect">
            <a:avLst/>
          </a:prstGeom>
          <a:noFill/>
        </p:spPr>
      </p:pic>
      <p:sp>
        <p:nvSpPr>
          <p:cNvPr id="563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58799" y="1574801"/>
            <a:ext cx="8048172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 dirty="0">
                <a:solidFill>
                  <a:schemeClr val="bg1">
                    <a:lumMod val="75000"/>
                  </a:schemeClr>
                </a:solidFill>
                <a:effectLst/>
              </a:rPr>
              <a:t>Какой из знаков запрещает велосипедное движение?</a:t>
            </a:r>
          </a:p>
        </p:txBody>
      </p:sp>
      <p:sp>
        <p:nvSpPr>
          <p:cNvPr id="5" name="Freeform 39"/>
          <p:cNvSpPr>
            <a:spLocks/>
          </p:cNvSpPr>
          <p:nvPr/>
        </p:nvSpPr>
        <p:spPr bwMode="ltGray">
          <a:xfrm flipV="1">
            <a:off x="2571749" y="1302885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8" descr="http://www.roadsigns.ru/sch/default/Files/road_signs/preduprejdaychie_036_big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72188" y="3929063"/>
            <a:ext cx="28575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6" descr="http://www.roadsigns.ru/sch/default/Files/road_signs/preduprejdaychie_024_big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14688" y="3929063"/>
            <a:ext cx="271462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http://www.roadsigns.ru/sch/default/Files/road_signs/preduprejdaychie_031_big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50" y="3929063"/>
            <a:ext cx="271462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Заголовок 1"/>
          <p:cNvSpPr>
            <a:spLocks noGrp="1"/>
          </p:cNvSpPr>
          <p:nvPr>
            <p:ph type="title"/>
          </p:nvPr>
        </p:nvSpPr>
        <p:spPr>
          <a:xfrm>
            <a:off x="1357313" y="142875"/>
            <a:ext cx="6572250" cy="796925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Дорожные знаки</a:t>
            </a:r>
          </a:p>
        </p:txBody>
      </p:sp>
      <p:sp>
        <p:nvSpPr>
          <p:cNvPr id="11270" name="Содержимое 2"/>
          <p:cNvSpPr>
            <a:spLocks noGrp="1"/>
          </p:cNvSpPr>
          <p:nvPr>
            <p:ph idx="1"/>
          </p:nvPr>
        </p:nvSpPr>
        <p:spPr>
          <a:xfrm>
            <a:off x="142875" y="857250"/>
            <a:ext cx="8786813" cy="33575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dirty="0" smtClean="0">
                <a:effectLst/>
              </a:rPr>
              <a:t>    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Из </a:t>
            </a:r>
            <a:r>
              <a:rPr lang="ru-RU" sz="30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предупреждающих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для велосипедистов в большей или меньшей степени важны все знаки, поэтому их надо знать. Большинство предупреждающих знаков имеют форму равностороннего треугольника с красной каймой и белым или желтым фоном. </a:t>
            </a:r>
          </a:p>
        </p:txBody>
      </p:sp>
      <p:sp>
        <p:nvSpPr>
          <p:cNvPr id="7" name="Freeform 39"/>
          <p:cNvSpPr>
            <a:spLocks/>
          </p:cNvSpPr>
          <p:nvPr/>
        </p:nvSpPr>
        <p:spPr bwMode="ltGray">
          <a:xfrm flipV="1">
            <a:off x="2644320" y="954542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8786813" cy="591185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Из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запрещающих знаков 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(большинство из них - круг с красной каймой и белым или желтым фоном) один конкретно адресован велосипедистам: </a:t>
            </a:r>
          </a:p>
          <a:p>
            <a:pPr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3.9 «Движение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на велосипедах запрещено»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Кроме этого знака надо обращать внимание и на:</a:t>
            </a:r>
          </a:p>
          <a:p>
            <a:pPr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3.1 «Въезд запрещен»</a:t>
            </a:r>
          </a:p>
        </p:txBody>
      </p:sp>
      <p:pic>
        <p:nvPicPr>
          <p:cNvPr id="12291" name="Рисунок 115" descr="Картинка 490 из 177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39379" y="2046060"/>
            <a:ext cx="2071688" cy="2000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292" name="Picture 2" descr="http://www.roadsigns.ru/sch/default/Files/road_signs/zapreshaychie_001_big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61806" y="4628924"/>
            <a:ext cx="2000250" cy="2000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1632858" y="0"/>
            <a:ext cx="8229600" cy="257175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3.17.2 «Опасность»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13315" name="Picture 2" descr="http://www.roadsigns.ru/sch/default/Files/road_signs/zapreshaychie_024_big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64153" y="649742"/>
            <a:ext cx="2286000" cy="228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6" name="Picture 4" descr="http://www.roadsigns.ru/sch/default/Files/road_signs/zapreshaychie_025_big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81075" y="4157890"/>
            <a:ext cx="2500313" cy="2357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7" name="Picture 6" descr="http://www.roadsigns.ru/sch/default/Files/road_signs/zapreshaychie_026_big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00511" y="4200299"/>
            <a:ext cx="2500313" cy="23574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5442857" y="3083448"/>
            <a:ext cx="33673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3.18.2 «Поворот налево запрещен»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3484" y="3091321"/>
            <a:ext cx="33237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3.18.1 «Поворот направо запрещен» 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686800" cy="5911850"/>
          </a:xfrm>
        </p:spPr>
        <p:txBody>
          <a:bodyPr/>
          <a:lstStyle/>
          <a:p>
            <a:pPr algn="ctr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3.31 «Конец зоны всех ограничений»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3.2 «Движение запрещено»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14339" name="Picture 2" descr="http://www.roadsigns.ru/sch/default/Files/road_signs/zapreshaychie_017_big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05441" y="858384"/>
            <a:ext cx="2500313" cy="2428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340" name="Picture 4" descr="http://www.roadsigns.ru/sch/default/Files/road_signs/zapreshaychie_002_big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50116" y="3886653"/>
            <a:ext cx="2643187" cy="26431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0" y="214313"/>
            <a:ext cx="8686800" cy="591185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9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</a:t>
            </a:r>
            <a:r>
              <a:rPr lang="ru-RU" sz="29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Предписывающие знаки</a:t>
            </a:r>
            <a:r>
              <a:rPr lang="ru-RU" sz="29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важны для велосипедиста все, но особенно знак 4.5 «Велосипедная дорожка». Это - второй знак, адресованный конкретно велосипедистам. По велодорожке разрешается движение только на велосипедах и мопедах, а если отсутствует тротуар или пешеходная дорожка, то и пешеходов.</a:t>
            </a:r>
          </a:p>
        </p:txBody>
      </p:sp>
      <p:pic>
        <p:nvPicPr>
          <p:cNvPr id="15363" name="Picture 2" descr="http://www.roadsigns.ru/sch/default/Files/road_signs/predpisivaychie_011_big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23570" y="3584122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750888" y="176213"/>
            <a:ext cx="8226425" cy="669925"/>
          </a:xfrm>
          <a:effectLst>
            <a:outerShdw dist="71842" dir="2700000" algn="ctr" rotWithShape="0">
              <a:srgbClr val="CCCCFF"/>
            </a:outerShdw>
          </a:effectLst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900" b="1" dirty="0">
                <a:solidFill>
                  <a:schemeClr val="bg1"/>
                </a:solidFill>
                <a:latin typeface="Arial" charset="0"/>
              </a:rPr>
              <a:t>I</a:t>
            </a:r>
            <a:r>
              <a:rPr lang="ru-RU" sz="3900" b="1" dirty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ru-RU" sz="39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900" b="1" dirty="0" smtClean="0">
                <a:solidFill>
                  <a:schemeClr val="bg1"/>
                </a:solidFill>
                <a:latin typeface="Verdana" pitchFamily="34" charset="0"/>
              </a:rPr>
              <a:t>История велосипеда</a:t>
            </a:r>
            <a:endParaRPr lang="ru-RU" sz="39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7362" name="Freeform 18"/>
          <p:cNvSpPr>
            <a:spLocks/>
          </p:cNvSpPr>
          <p:nvPr/>
        </p:nvSpPr>
        <p:spPr bwMode="ltGray">
          <a:xfrm>
            <a:off x="465138" y="635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3" name="Freeform 19"/>
          <p:cNvSpPr>
            <a:spLocks/>
          </p:cNvSpPr>
          <p:nvPr/>
        </p:nvSpPr>
        <p:spPr bwMode="ltGray">
          <a:xfrm>
            <a:off x="465138" y="2576513"/>
            <a:ext cx="19050" cy="4281487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5" name="Freeform 21"/>
          <p:cNvSpPr>
            <a:spLocks/>
          </p:cNvSpPr>
          <p:nvPr/>
        </p:nvSpPr>
        <p:spPr bwMode="ltGray">
          <a:xfrm>
            <a:off x="465138" y="1498600"/>
            <a:ext cx="19050" cy="107950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6" name="Freeform 22"/>
          <p:cNvSpPr>
            <a:spLocks/>
          </p:cNvSpPr>
          <p:nvPr/>
        </p:nvSpPr>
        <p:spPr bwMode="ltGray">
          <a:xfrm>
            <a:off x="465138" y="110966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7" name="Freeform 23"/>
          <p:cNvSpPr>
            <a:spLocks/>
          </p:cNvSpPr>
          <p:nvPr/>
        </p:nvSpPr>
        <p:spPr bwMode="ltGray">
          <a:xfrm>
            <a:off x="463550" y="771525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8" name="Freeform 24"/>
          <p:cNvSpPr>
            <a:spLocks/>
          </p:cNvSpPr>
          <p:nvPr/>
        </p:nvSpPr>
        <p:spPr bwMode="ltGray">
          <a:xfrm>
            <a:off x="3175" y="1108075"/>
            <a:ext cx="557213" cy="19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51" h="12">
                <a:moveTo>
                  <a:pt x="0" y="0"/>
                </a:move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9" name="Freeform 25"/>
          <p:cNvSpPr>
            <a:spLocks/>
          </p:cNvSpPr>
          <p:nvPr/>
        </p:nvSpPr>
        <p:spPr bwMode="ltGray">
          <a:xfrm>
            <a:off x="1220788" y="1108075"/>
            <a:ext cx="400050" cy="19050"/>
          </a:xfrm>
          <a:custGeom>
            <a:avLst/>
            <a:gdLst/>
            <a:ahLst/>
            <a:cxnLst>
              <a:cxn ang="0">
                <a:pos x="251" y="0"/>
              </a:cxn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251" y="0"/>
              </a:cxn>
            </a:cxnLst>
            <a:rect l="0" t="0" r="r" b="b"/>
            <a:pathLst>
              <a:path w="251" h="12">
                <a:moveTo>
                  <a:pt x="251" y="0"/>
                </a:moveTo>
                <a:lnTo>
                  <a:pt x="0" y="0"/>
                </a:ln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251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70" name="Freeform 26"/>
          <p:cNvSpPr>
            <a:spLocks/>
          </p:cNvSpPr>
          <p:nvPr/>
        </p:nvSpPr>
        <p:spPr bwMode="ltGray">
          <a:xfrm>
            <a:off x="555625" y="1108075"/>
            <a:ext cx="665163" cy="19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418" y="12"/>
              </a:cxn>
              <a:cxn ang="0">
                <a:pos x="418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8" h="12">
                <a:moveTo>
                  <a:pt x="0" y="0"/>
                </a:moveTo>
                <a:lnTo>
                  <a:pt x="0" y="12"/>
                </a:lnTo>
                <a:lnTo>
                  <a:pt x="418" y="12"/>
                </a:lnTo>
                <a:lnTo>
                  <a:pt x="41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82" name="Text Box 38"/>
          <p:cNvSpPr txBox="1">
            <a:spLocks noChangeArrowheads="1"/>
          </p:cNvSpPr>
          <p:nvPr/>
        </p:nvSpPr>
        <p:spPr bwMode="auto">
          <a:xfrm>
            <a:off x="4621213" y="3076575"/>
            <a:ext cx="439261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11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Первый двухколесный велосипед был изобретен в России в 1801 году мастером Артамоновым и </a:t>
            </a:r>
            <a:r>
              <a:rPr lang="ru-RU" sz="2000" dirty="0">
                <a:solidFill>
                  <a:schemeClr val="bg1"/>
                </a:solidFill>
              </a:rPr>
              <a:t>назывался</a:t>
            </a:r>
            <a:r>
              <a:rPr lang="ru-RU" sz="2000" dirty="0" smtClean="0">
                <a:solidFill>
                  <a:schemeClr val="bg1"/>
                </a:solidFill>
              </a:rPr>
              <a:t> САМОКАТОМ. Он был сделан полностью из железа, весил 40 кг и сам катился, если конечно, седок крутил педали, приделанные к большому переднему колесу.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7383" name="Freeform 39"/>
          <p:cNvSpPr>
            <a:spLocks/>
          </p:cNvSpPr>
          <p:nvPr/>
        </p:nvSpPr>
        <p:spPr bwMode="ltGray">
          <a:xfrm flipV="1">
            <a:off x="5010150" y="3059113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8" name="Picture 4" descr="001 (2)"/>
          <p:cNvPicPr>
            <a:picLocks noChangeAspect="1" noChangeArrowheads="1"/>
          </p:cNvPicPr>
          <p:nvPr/>
        </p:nvPicPr>
        <p:blipFill>
          <a:blip r:embed="rId2" cstate="email">
            <a:lum bright="-36000" contrast="40000"/>
          </a:blip>
          <a:srcRect/>
          <a:stretch>
            <a:fillRect/>
          </a:stretch>
        </p:blipFill>
        <p:spPr bwMode="auto">
          <a:xfrm>
            <a:off x="1190172" y="1509486"/>
            <a:ext cx="2510971" cy="4005943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 bwMode="auto">
          <a:xfrm>
            <a:off x="986971" y="1117600"/>
            <a:ext cx="769258" cy="19884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Прямоугольник 19"/>
          <p:cNvSpPr/>
          <p:nvPr/>
        </p:nvSpPr>
        <p:spPr bwMode="auto">
          <a:xfrm rot="5400000">
            <a:off x="6063344" y="-1150257"/>
            <a:ext cx="449942" cy="571137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7364" name="Freeform 20"/>
          <p:cNvSpPr>
            <a:spLocks/>
          </p:cNvSpPr>
          <p:nvPr/>
        </p:nvSpPr>
        <p:spPr bwMode="ltGray">
          <a:xfrm>
            <a:off x="1620838" y="1108075"/>
            <a:ext cx="7523162" cy="19050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285750" y="0"/>
            <a:ext cx="8643938" cy="5840413"/>
          </a:xfrm>
        </p:spPr>
        <p:txBody>
          <a:bodyPr/>
          <a:lstStyle/>
          <a:p>
            <a:pPr algn="just" eaLnBrk="1" hangingPunct="1"/>
            <a:r>
              <a:rPr lang="ru-RU" sz="30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Информационно-указательные знаки 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к велосипедистам имеют отношение почти все .</a:t>
            </a:r>
          </a:p>
          <a:p>
            <a:pPr algn="just" eaLnBrk="1" hangingPunct="1"/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Некоторые </a:t>
            </a:r>
            <a:r>
              <a:rPr lang="ru-RU" sz="30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знаки сервиса 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относятся к автомобильному транспорту. Остальные актуальны и для велосипедистов.</a:t>
            </a:r>
          </a:p>
        </p:txBody>
      </p:sp>
      <p:pic>
        <p:nvPicPr>
          <p:cNvPr id="16387" name="Picture 2" descr="http://www.roadsigns.ru/sch/default/Files/road_signs/Graphic006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7625" y="2928938"/>
            <a:ext cx="2214563" cy="311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http://www.roadsigns.ru/sch/default/Files/road_signs/Graphic00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29250" y="3214688"/>
            <a:ext cx="2214563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6" descr="http://www.roadsigns.ru/sch/default/Files/road_signs/Graphic013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15125" y="3571875"/>
            <a:ext cx="2286000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8" descr="http://www.roadsigns.ru/sch/default/Files/road_signs/informacionie_009_big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285875" y="3000375"/>
            <a:ext cx="2428875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10" descr="http://www.roadsigns.ru/sch/default/Files/road_signs/informacionie_037_big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071688" y="5572125"/>
            <a:ext cx="28575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12" descr="http://www.roadsigns.ru/sch/default/Files/road_signs/ukazateli_001_big.gif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4313" y="3786188"/>
            <a:ext cx="20097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229600" cy="868363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Сигналы велосипедиста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214313" y="928688"/>
            <a:ext cx="8472487" cy="51974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Велосипедист, предполагающий осуществить поворот или остановиться, должен подавать </a:t>
            </a:r>
            <a:r>
              <a:rPr lang="ru-RU" sz="30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определенные сигналы: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</a:t>
            </a:r>
          </a:p>
          <a:p>
            <a:pPr eaLnBrk="1" hangingPunct="1"/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сигналу левого поворота соответствует вытянутая в сторону левая рука, </a:t>
            </a:r>
          </a:p>
          <a:p>
            <a:pPr eaLnBrk="1" hangingPunct="1"/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сигналу правого поворота соответствует вытянутая в сторону правая рука,</a:t>
            </a:r>
          </a:p>
          <a:p>
            <a:pPr eaLnBrk="1" hangingPunct="1">
              <a:buFont typeface="Arial" charset="0"/>
              <a:buNone/>
            </a:pP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 ( или согнутая в </a:t>
            </a:r>
          </a:p>
          <a:p>
            <a:pPr eaLnBrk="1" hangingPunct="1">
              <a:buFont typeface="Arial" charset="0"/>
              <a:buNone/>
            </a:pP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 локте вверх  левая рука)</a:t>
            </a:r>
          </a:p>
          <a:p>
            <a:pPr eaLnBrk="1" hangingPunct="1">
              <a:buFont typeface="Arial" charset="0"/>
              <a:buNone/>
            </a:pP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</a:t>
            </a:r>
          </a:p>
        </p:txBody>
      </p:sp>
      <p:pic>
        <p:nvPicPr>
          <p:cNvPr id="17412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58125" y="2241324"/>
            <a:ext cx="1285875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88893" y="4332060"/>
            <a:ext cx="1285875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61214" y="5116740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796925"/>
          </a:xfrm>
        </p:spPr>
        <p:txBody>
          <a:bodyPr/>
          <a:lstStyle/>
          <a:p>
            <a:pPr>
              <a:defRPr/>
            </a:pP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Сигналы велосипедиста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500062" y="785813"/>
            <a:ext cx="8643937" cy="4643437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Правила допускают при повороте поднимать противоположную относительно направления поворота руку, согнутую в локте под прямым углом вверх, но для того, чтобы ваши жесты были поняты однозначно, </a:t>
            </a:r>
            <a:r>
              <a:rPr lang="ru-RU" sz="30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рекомендуется вытягивать руку в сторону поворота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, поскольку велосипедисту в общем-то безразлично, какую руку отрывать от руля.</a:t>
            </a:r>
          </a:p>
        </p:txBody>
      </p:sp>
      <p:pic>
        <p:nvPicPr>
          <p:cNvPr id="18436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2063" y="5214938"/>
            <a:ext cx="1357312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28875" y="5286375"/>
            <a:ext cx="12858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>
          <a:xfrm rot="16200000" flipH="1">
            <a:off x="2357438" y="5357812"/>
            <a:ext cx="1428750" cy="12858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2357438" y="5357812"/>
            <a:ext cx="1428750" cy="12858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Сигналы велосипедиста</a:t>
            </a:r>
            <a:endParaRPr lang="ru-RU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сигнал торможения подается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поднятой вверх рукой. </a:t>
            </a: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Подача сигнала рукой должна производиться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заблаговременно 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до начала выполнения маневра и может быть прекращена непосредственно перед выполнением маневра.</a:t>
            </a: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19460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86625" y="1571625"/>
            <a:ext cx="85725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Рисунок 5" descr="http://www.s-medved.com/user/image/pubs/ci00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00875" y="1428750"/>
            <a:ext cx="357188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388485" y="533628"/>
            <a:ext cx="8472487" cy="591185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8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По статистическим данным, велосипедист на дороге подвергается в пять раз большему риску попасть в дорожно-транспортное происшествие, чем водитель автомобиля. Анализ несчастных случаев с участием велосипедистов показывает, что большинство из них происходит в результате явного пренебрежения велосипедистами правилами маневрирования на дорогах, своевременной подачей предупреждающих сигналов и правом преимущественного проезда других транспортных средств. 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Поэтому обязательным условием езды по улицам и дорогам является четкое знание велосипедистом </a:t>
            </a:r>
          </a:p>
          <a:p>
            <a:pPr algn="ctr">
              <a:buFont typeface="Arial" charset="0"/>
              <a:buNone/>
            </a:pP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«Правил дорожного движения» </a:t>
            </a:r>
          </a:p>
          <a:p>
            <a:pPr algn="ctr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и строгое выполнение их требований. </a:t>
            </a:r>
          </a:p>
        </p:txBody>
      </p:sp>
      <p:pic>
        <p:nvPicPr>
          <p:cNvPr id="21507" name="Рисунок 112" descr="http://www.igra-anekdot.ru/ris/velosiped/velosiped-001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50" y="3429000"/>
            <a:ext cx="26670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Freeform 3"/>
          <p:cNvSpPr>
            <a:spLocks/>
          </p:cNvSpPr>
          <p:nvPr/>
        </p:nvSpPr>
        <p:spPr bwMode="ltGray">
          <a:xfrm>
            <a:off x="465138" y="635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2" name="Freeform 4"/>
          <p:cNvSpPr>
            <a:spLocks/>
          </p:cNvSpPr>
          <p:nvPr/>
        </p:nvSpPr>
        <p:spPr bwMode="ltGray">
          <a:xfrm>
            <a:off x="465138" y="2576513"/>
            <a:ext cx="19050" cy="4281487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3" name="Freeform 5"/>
          <p:cNvSpPr>
            <a:spLocks/>
          </p:cNvSpPr>
          <p:nvPr/>
        </p:nvSpPr>
        <p:spPr bwMode="ltGray">
          <a:xfrm>
            <a:off x="465138" y="1498600"/>
            <a:ext cx="19050" cy="107950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4" name="Freeform 6"/>
          <p:cNvSpPr>
            <a:spLocks/>
          </p:cNvSpPr>
          <p:nvPr/>
        </p:nvSpPr>
        <p:spPr bwMode="ltGray">
          <a:xfrm>
            <a:off x="465138" y="110966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5" name="Freeform 7"/>
          <p:cNvSpPr>
            <a:spLocks/>
          </p:cNvSpPr>
          <p:nvPr/>
        </p:nvSpPr>
        <p:spPr bwMode="ltGray">
          <a:xfrm>
            <a:off x="463550" y="771525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175" y="1108075"/>
            <a:ext cx="9140825" cy="19050"/>
            <a:chOff x="0" y="1155"/>
            <a:chExt cx="5758" cy="12"/>
          </a:xfrm>
        </p:grpSpPr>
        <p:sp>
          <p:nvSpPr>
            <p:cNvPr id="68617" name="Freeform 9"/>
            <p:cNvSpPr>
              <a:spLocks/>
            </p:cNvSpPr>
            <p:nvPr/>
          </p:nvSpPr>
          <p:spPr bwMode="ltGray">
            <a:xfrm>
              <a:off x="1019" y="1155"/>
              <a:ext cx="4739" cy="12"/>
            </a:xfrm>
            <a:custGeom>
              <a:avLst/>
              <a:gdLst/>
              <a:ahLst/>
              <a:cxnLst>
                <a:cxn ang="0">
                  <a:pos x="4724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4724" y="12"/>
                </a:cxn>
                <a:cxn ang="0">
                  <a:pos x="4724" y="0"/>
                </a:cxn>
                <a:cxn ang="0">
                  <a:pos x="4724" y="0"/>
                </a:cxn>
              </a:cxnLst>
              <a:rect l="0" t="0" r="r" b="b"/>
              <a:pathLst>
                <a:path w="4724" h="12">
                  <a:moveTo>
                    <a:pt x="4724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4724" y="12"/>
                  </a:lnTo>
                  <a:lnTo>
                    <a:pt x="4724" y="0"/>
                  </a:lnTo>
                  <a:lnTo>
                    <a:pt x="472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18" name="Freeform 10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19" name="Freeform 11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20" name="Freeform 12"/>
            <p:cNvSpPr>
              <a:spLocks/>
            </p:cNvSpPr>
            <p:nvPr/>
          </p:nvSpPr>
          <p:spPr bwMode="ltGray">
            <a:xfrm>
              <a:off x="348" y="1155"/>
              <a:ext cx="419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418" y="12"/>
                </a:cxn>
                <a:cxn ang="0">
                  <a:pos x="41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8" h="12">
                  <a:moveTo>
                    <a:pt x="0" y="0"/>
                  </a:moveTo>
                  <a:lnTo>
                    <a:pt x="0" y="12"/>
                  </a:lnTo>
                  <a:lnTo>
                    <a:pt x="418" y="12"/>
                  </a:lnTo>
                  <a:lnTo>
                    <a:pt x="41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0" y="2060575"/>
            <a:ext cx="8856663" cy="2378075"/>
            <a:chOff x="68" y="119"/>
            <a:chExt cx="5579" cy="1498"/>
          </a:xfrm>
        </p:grpSpPr>
        <p:pic>
          <p:nvPicPr>
            <p:cNvPr id="16" name="Picture 13" descr="Ц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49" y="210"/>
              <a:ext cx="998" cy="1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4" descr="Е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79" y="119"/>
              <a:ext cx="1360" cy="1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5" descr="К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" y="210"/>
              <a:ext cx="1134" cy="1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6" descr="Н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109" y="165"/>
              <a:ext cx="1452" cy="1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7" descr="О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111" y="255"/>
              <a:ext cx="1218" cy="1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5" descr="001 (3)"/>
          <p:cNvPicPr>
            <a:picLocks noChangeAspect="1" noChangeArrowheads="1"/>
          </p:cNvPicPr>
          <p:nvPr/>
        </p:nvPicPr>
        <p:blipFill>
          <a:blip r:embed="rId2" cstate="email">
            <a:lum bright="-18000"/>
          </a:blip>
          <a:srcRect/>
          <a:stretch>
            <a:fillRect/>
          </a:stretch>
        </p:blipFill>
        <p:spPr bwMode="auto">
          <a:xfrm>
            <a:off x="5079999" y="4657092"/>
            <a:ext cx="2206172" cy="20122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2706" name="Rectangle 2"/>
          <p:cNvSpPr>
            <a:spLocks noGrp="1" noChangeArrowheads="1"/>
          </p:cNvSpPr>
          <p:nvPr>
            <p:ph type="body" sz="half" idx="3"/>
          </p:nvPr>
        </p:nvSpPr>
        <p:spPr>
          <a:xfrm>
            <a:off x="484188" y="-90488"/>
            <a:ext cx="8659812" cy="669926"/>
          </a:xfrm>
          <a:effectLst>
            <a:outerShdw dist="71842" dir="2700000" algn="ctr" rotWithShape="0">
              <a:srgbClr val="CCCCFF"/>
            </a:outerShdw>
          </a:effectLst>
        </p:spPr>
        <p:txBody>
          <a:bodyPr/>
          <a:lstStyle/>
          <a:p>
            <a:pPr marL="539750" indent="-539750">
              <a:lnSpc>
                <a:spcPct val="12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n-US" sz="3800" b="1" dirty="0">
                <a:solidFill>
                  <a:schemeClr val="bg1"/>
                </a:solidFill>
                <a:latin typeface="Arial" charset="0"/>
              </a:rPr>
              <a:t>II</a:t>
            </a:r>
            <a:r>
              <a:rPr lang="ru-RU" sz="3800" b="1" dirty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ru-RU" sz="38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800" b="1" dirty="0" smtClean="0">
                <a:solidFill>
                  <a:schemeClr val="bg1"/>
                </a:solidFill>
                <a:latin typeface="Verdana" pitchFamily="34" charset="0"/>
              </a:rPr>
              <a:t>Виды велосипедов</a:t>
            </a:r>
            <a:endParaRPr lang="ru-RU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2707" name="Freeform 3"/>
          <p:cNvSpPr>
            <a:spLocks/>
          </p:cNvSpPr>
          <p:nvPr/>
        </p:nvSpPr>
        <p:spPr bwMode="ltGray">
          <a:xfrm>
            <a:off x="465138" y="635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08" name="Freeform 4"/>
          <p:cNvSpPr>
            <a:spLocks/>
          </p:cNvSpPr>
          <p:nvPr/>
        </p:nvSpPr>
        <p:spPr bwMode="ltGray">
          <a:xfrm>
            <a:off x="465138" y="2576513"/>
            <a:ext cx="19050" cy="4281487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09" name="Freeform 5"/>
          <p:cNvSpPr>
            <a:spLocks/>
          </p:cNvSpPr>
          <p:nvPr/>
        </p:nvSpPr>
        <p:spPr bwMode="ltGray">
          <a:xfrm>
            <a:off x="465138" y="1498600"/>
            <a:ext cx="19050" cy="107950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0" name="Freeform 6"/>
          <p:cNvSpPr>
            <a:spLocks/>
          </p:cNvSpPr>
          <p:nvPr/>
        </p:nvSpPr>
        <p:spPr bwMode="ltGray">
          <a:xfrm>
            <a:off x="465138" y="110966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1" name="Freeform 7"/>
          <p:cNvSpPr>
            <a:spLocks/>
          </p:cNvSpPr>
          <p:nvPr/>
        </p:nvSpPr>
        <p:spPr bwMode="ltGray">
          <a:xfrm>
            <a:off x="463550" y="627063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2" name="Freeform 8"/>
          <p:cNvSpPr>
            <a:spLocks/>
          </p:cNvSpPr>
          <p:nvPr/>
        </p:nvSpPr>
        <p:spPr bwMode="ltGray">
          <a:xfrm>
            <a:off x="1620838" y="1074738"/>
            <a:ext cx="7523162" cy="19050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3" name="Freeform 9"/>
          <p:cNvSpPr>
            <a:spLocks/>
          </p:cNvSpPr>
          <p:nvPr/>
        </p:nvSpPr>
        <p:spPr bwMode="ltGray">
          <a:xfrm>
            <a:off x="3175" y="1074738"/>
            <a:ext cx="557213" cy="19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51" h="12">
                <a:moveTo>
                  <a:pt x="0" y="0"/>
                </a:move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4" name="Freeform 10"/>
          <p:cNvSpPr>
            <a:spLocks/>
          </p:cNvSpPr>
          <p:nvPr/>
        </p:nvSpPr>
        <p:spPr bwMode="ltGray">
          <a:xfrm>
            <a:off x="798513" y="1074738"/>
            <a:ext cx="900112" cy="19050"/>
          </a:xfrm>
          <a:custGeom>
            <a:avLst/>
            <a:gdLst/>
            <a:ahLst/>
            <a:cxnLst>
              <a:cxn ang="0">
                <a:pos x="251" y="0"/>
              </a:cxn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251" y="0"/>
              </a:cxn>
            </a:cxnLst>
            <a:rect l="0" t="0" r="r" b="b"/>
            <a:pathLst>
              <a:path w="251" h="12">
                <a:moveTo>
                  <a:pt x="251" y="0"/>
                </a:moveTo>
                <a:lnTo>
                  <a:pt x="0" y="0"/>
                </a:ln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251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5" name="Freeform 11"/>
          <p:cNvSpPr>
            <a:spLocks/>
          </p:cNvSpPr>
          <p:nvPr/>
        </p:nvSpPr>
        <p:spPr bwMode="ltGray">
          <a:xfrm>
            <a:off x="144463" y="1074738"/>
            <a:ext cx="665162" cy="19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418" y="12"/>
              </a:cxn>
              <a:cxn ang="0">
                <a:pos x="418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8" h="12">
                <a:moveTo>
                  <a:pt x="0" y="0"/>
                </a:moveTo>
                <a:lnTo>
                  <a:pt x="0" y="12"/>
                </a:lnTo>
                <a:lnTo>
                  <a:pt x="418" y="12"/>
                </a:lnTo>
                <a:lnTo>
                  <a:pt x="41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9" name="Picture 4" descr="001 (3)"/>
          <p:cNvPicPr>
            <a:picLocks noChangeAspect="1" noChangeArrowheads="1"/>
          </p:cNvPicPr>
          <p:nvPr/>
        </p:nvPicPr>
        <p:blipFill>
          <a:blip r:embed="rId3" cstate="email">
            <a:lum bright="-12000"/>
          </a:blip>
          <a:srcRect/>
          <a:stretch>
            <a:fillRect/>
          </a:stretch>
        </p:blipFill>
        <p:spPr bwMode="auto">
          <a:xfrm>
            <a:off x="4630056" y="1102632"/>
            <a:ext cx="2133600" cy="18780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5" descr="001 (3)"/>
          <p:cNvPicPr>
            <a:picLocks noChangeAspect="1" noChangeArrowheads="1"/>
          </p:cNvPicPr>
          <p:nvPr/>
        </p:nvPicPr>
        <p:blipFill>
          <a:blip r:embed="rId4" cstate="email">
            <a:lum bright="-18000"/>
          </a:blip>
          <a:srcRect/>
          <a:stretch>
            <a:fillRect/>
          </a:stretch>
        </p:blipFill>
        <p:spPr bwMode="auto">
          <a:xfrm>
            <a:off x="478971" y="1073603"/>
            <a:ext cx="2249715" cy="1859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6" descr="001 (3)"/>
          <p:cNvPicPr>
            <a:picLocks noChangeAspect="1" noChangeArrowheads="1"/>
          </p:cNvPicPr>
          <p:nvPr/>
        </p:nvPicPr>
        <p:blipFill>
          <a:blip r:embed="rId5" cstate="email">
            <a:lum bright="-24000"/>
          </a:blip>
          <a:srcRect/>
          <a:stretch>
            <a:fillRect/>
          </a:stretch>
        </p:blipFill>
        <p:spPr bwMode="auto">
          <a:xfrm>
            <a:off x="6672717" y="2902856"/>
            <a:ext cx="2471283" cy="16922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9" descr="001 (3)"/>
          <p:cNvPicPr>
            <a:picLocks noChangeAspect="1" noChangeArrowheads="1"/>
          </p:cNvPicPr>
          <p:nvPr/>
        </p:nvPicPr>
        <p:blipFill>
          <a:blip r:embed="rId6" cstate="email">
            <a:lum bright="-30000"/>
          </a:blip>
          <a:srcRect/>
          <a:stretch>
            <a:fillRect/>
          </a:stretch>
        </p:blipFill>
        <p:spPr bwMode="auto">
          <a:xfrm>
            <a:off x="478971" y="4635953"/>
            <a:ext cx="2533776" cy="22220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7" descr="001 (3)"/>
          <p:cNvPicPr>
            <a:picLocks noChangeAspect="1" noChangeArrowheads="1"/>
          </p:cNvPicPr>
          <p:nvPr/>
        </p:nvPicPr>
        <p:blipFill>
          <a:blip r:embed="rId7" cstate="email">
            <a:lum bright="-12000"/>
          </a:blip>
          <a:srcRect/>
          <a:stretch>
            <a:fillRect/>
          </a:stretch>
        </p:blipFill>
        <p:spPr bwMode="auto">
          <a:xfrm>
            <a:off x="2467428" y="2873830"/>
            <a:ext cx="2380343" cy="16584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2524804" y="1299710"/>
            <a:ext cx="2337480" cy="8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Для поездок по обычным дорогам</a:t>
            </a:r>
            <a:endParaRPr lang="ru-RU" sz="1700" dirty="0">
              <a:solidFill>
                <a:schemeClr val="bg1"/>
              </a:solidFill>
            </a:endParaRP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6806520" y="1205367"/>
            <a:ext cx="2337480" cy="1269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Для поездок на дальние расстояния по шоссе</a:t>
            </a:r>
            <a:endParaRPr lang="ru-RU" sz="1700" dirty="0">
              <a:solidFill>
                <a:schemeClr val="bg1"/>
              </a:solidFill>
            </a:endParaRP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4607604" y="3150283"/>
            <a:ext cx="2337480" cy="1269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Для поездок по бездорожью, для спуска с гор</a:t>
            </a:r>
            <a:endParaRPr lang="ru-RU" sz="1700" dirty="0">
              <a:solidFill>
                <a:schemeClr val="bg1"/>
              </a:solidFill>
            </a:endParaRPr>
          </a:p>
        </p:txBody>
      </p:sp>
      <p:cxnSp>
        <p:nvCxnSpPr>
          <p:cNvPr id="30" name="Прямая со стрелкой 29"/>
          <p:cNvCxnSpPr/>
          <p:nvPr/>
        </p:nvCxnSpPr>
        <p:spPr bwMode="auto">
          <a:xfrm flipH="1" flipV="1">
            <a:off x="2380343" y="1567543"/>
            <a:ext cx="406400" cy="130628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 bwMode="auto">
          <a:xfrm flipH="1" flipV="1">
            <a:off x="6727371" y="2184400"/>
            <a:ext cx="406400" cy="130628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 bwMode="auto">
          <a:xfrm>
            <a:off x="6509657" y="3548742"/>
            <a:ext cx="442686" cy="9434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289604" y="3215597"/>
            <a:ext cx="233748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Удобный для путешествий</a:t>
            </a:r>
            <a:endParaRPr lang="ru-RU" sz="1700" dirty="0">
              <a:solidFill>
                <a:schemeClr val="bg1"/>
              </a:solidFill>
            </a:endParaRPr>
          </a:p>
        </p:txBody>
      </p:sp>
      <p:cxnSp>
        <p:nvCxnSpPr>
          <p:cNvPr id="35" name="Прямая со стрелкой 34"/>
          <p:cNvCxnSpPr/>
          <p:nvPr/>
        </p:nvCxnSpPr>
        <p:spPr bwMode="auto">
          <a:xfrm>
            <a:off x="2235200" y="3352799"/>
            <a:ext cx="442686" cy="9434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7053264" y="5000854"/>
            <a:ext cx="233748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Для выполнения трюков и прыжков</a:t>
            </a:r>
            <a:endParaRPr lang="ru-RU" sz="1700" dirty="0">
              <a:solidFill>
                <a:schemeClr val="bg1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 bwMode="auto">
          <a:xfrm flipH="1" flipV="1">
            <a:off x="6836228" y="5384800"/>
            <a:ext cx="406400" cy="130628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 bwMode="auto">
          <a:xfrm flipH="1" flipV="1">
            <a:off x="2641600" y="5138057"/>
            <a:ext cx="406400" cy="130628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2851377" y="4761368"/>
            <a:ext cx="233748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Как дорожный, компактно складывается для переноса и хранения</a:t>
            </a:r>
            <a:endParaRPr lang="ru-RU" sz="1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sz="half" idx="3"/>
          </p:nvPr>
        </p:nvSpPr>
        <p:spPr>
          <a:xfrm>
            <a:off x="777875" y="192994"/>
            <a:ext cx="8366125" cy="669926"/>
          </a:xfrm>
          <a:effectLst>
            <a:outerShdw dist="71842" dir="2700000" algn="ctr" rotWithShape="0">
              <a:srgbClr val="CCCCFF"/>
            </a:outerShdw>
          </a:effectLst>
        </p:spPr>
        <p:txBody>
          <a:bodyPr/>
          <a:lstStyle/>
          <a:p>
            <a:pPr marL="857250" indent="-857250">
              <a:lnSpc>
                <a:spcPct val="120000"/>
              </a:lnSpc>
              <a:buNone/>
              <a:tabLst>
                <a:tab pos="0" algn="l"/>
              </a:tabLst>
            </a:pPr>
            <a:r>
              <a:rPr lang="en-US" sz="3600" b="1" dirty="0" smtClean="0">
                <a:solidFill>
                  <a:schemeClr val="bg1"/>
                </a:solidFill>
                <a:latin typeface="Arial" charset="0"/>
              </a:rPr>
              <a:t>III</a:t>
            </a:r>
            <a:r>
              <a:rPr lang="ru-RU" sz="3600" b="1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ru-RU" sz="3600" b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800" b="1" dirty="0" smtClean="0">
                <a:solidFill>
                  <a:schemeClr val="bg1"/>
                </a:solidFill>
                <a:latin typeface="Verdana" pitchFamily="34" charset="0"/>
              </a:rPr>
              <a:t>Велосипед - это</a:t>
            </a:r>
            <a:endParaRPr lang="ru-RU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8611" name="Freeform 3"/>
          <p:cNvSpPr>
            <a:spLocks/>
          </p:cNvSpPr>
          <p:nvPr/>
        </p:nvSpPr>
        <p:spPr bwMode="ltGray">
          <a:xfrm>
            <a:off x="465138" y="635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2" name="Freeform 4"/>
          <p:cNvSpPr>
            <a:spLocks/>
          </p:cNvSpPr>
          <p:nvPr/>
        </p:nvSpPr>
        <p:spPr bwMode="ltGray">
          <a:xfrm>
            <a:off x="465138" y="2576513"/>
            <a:ext cx="19050" cy="4281487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3" name="Freeform 5"/>
          <p:cNvSpPr>
            <a:spLocks/>
          </p:cNvSpPr>
          <p:nvPr/>
        </p:nvSpPr>
        <p:spPr bwMode="ltGray">
          <a:xfrm>
            <a:off x="465138" y="1498600"/>
            <a:ext cx="19050" cy="107950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4" name="Freeform 6"/>
          <p:cNvSpPr>
            <a:spLocks/>
          </p:cNvSpPr>
          <p:nvPr/>
        </p:nvSpPr>
        <p:spPr bwMode="ltGray">
          <a:xfrm>
            <a:off x="465138" y="110966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5" name="Freeform 7"/>
          <p:cNvSpPr>
            <a:spLocks/>
          </p:cNvSpPr>
          <p:nvPr/>
        </p:nvSpPr>
        <p:spPr bwMode="ltGray">
          <a:xfrm>
            <a:off x="463550" y="771525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68616" name="Group 8"/>
          <p:cNvGrpSpPr>
            <a:grpSpLocks/>
          </p:cNvGrpSpPr>
          <p:nvPr/>
        </p:nvGrpSpPr>
        <p:grpSpPr bwMode="auto">
          <a:xfrm>
            <a:off x="3175" y="1108075"/>
            <a:ext cx="9140825" cy="19050"/>
            <a:chOff x="0" y="1155"/>
            <a:chExt cx="5758" cy="12"/>
          </a:xfrm>
        </p:grpSpPr>
        <p:sp>
          <p:nvSpPr>
            <p:cNvPr id="68617" name="Freeform 9"/>
            <p:cNvSpPr>
              <a:spLocks/>
            </p:cNvSpPr>
            <p:nvPr/>
          </p:nvSpPr>
          <p:spPr bwMode="ltGray">
            <a:xfrm>
              <a:off x="1019" y="1155"/>
              <a:ext cx="4739" cy="12"/>
            </a:xfrm>
            <a:custGeom>
              <a:avLst/>
              <a:gdLst/>
              <a:ahLst/>
              <a:cxnLst>
                <a:cxn ang="0">
                  <a:pos x="4724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4724" y="12"/>
                </a:cxn>
                <a:cxn ang="0">
                  <a:pos x="4724" y="0"/>
                </a:cxn>
                <a:cxn ang="0">
                  <a:pos x="4724" y="0"/>
                </a:cxn>
              </a:cxnLst>
              <a:rect l="0" t="0" r="r" b="b"/>
              <a:pathLst>
                <a:path w="4724" h="12">
                  <a:moveTo>
                    <a:pt x="4724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4724" y="12"/>
                  </a:lnTo>
                  <a:lnTo>
                    <a:pt x="4724" y="0"/>
                  </a:lnTo>
                  <a:lnTo>
                    <a:pt x="472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18" name="Freeform 10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19" name="Freeform 11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20" name="Freeform 12"/>
            <p:cNvSpPr>
              <a:spLocks/>
            </p:cNvSpPr>
            <p:nvPr/>
          </p:nvSpPr>
          <p:spPr bwMode="ltGray">
            <a:xfrm>
              <a:off x="348" y="1155"/>
              <a:ext cx="419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418" y="12"/>
                </a:cxn>
                <a:cxn ang="0">
                  <a:pos x="41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8" h="12">
                  <a:moveTo>
                    <a:pt x="0" y="0"/>
                  </a:moveTo>
                  <a:lnTo>
                    <a:pt x="0" y="12"/>
                  </a:lnTo>
                  <a:lnTo>
                    <a:pt x="418" y="12"/>
                  </a:lnTo>
                  <a:lnTo>
                    <a:pt x="41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621" name="Text Box 13"/>
          <p:cNvSpPr txBox="1">
            <a:spLocks noChangeArrowheads="1"/>
          </p:cNvSpPr>
          <p:nvPr/>
        </p:nvSpPr>
        <p:spPr bwMode="auto">
          <a:xfrm>
            <a:off x="797606" y="1167720"/>
            <a:ext cx="8135937" cy="541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</a:rPr>
              <a:t>простая и удобная </a:t>
            </a:r>
            <a:r>
              <a:rPr lang="ru-RU" sz="2400" dirty="0" smtClean="0">
                <a:solidFill>
                  <a:schemeClr val="bg1"/>
                </a:solidFill>
              </a:rPr>
              <a:t>машина, способная к безотказной работе на любых дорогах, при различных климатических условиях.</a:t>
            </a:r>
            <a:endParaRPr lang="ru-RU" sz="2400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chemeClr val="bg1"/>
                </a:solidFill>
              </a:rPr>
              <a:t>Для </a:t>
            </a:r>
            <a:r>
              <a:rPr lang="ru-RU" sz="2400" b="1" dirty="0">
                <a:solidFill>
                  <a:schemeClr val="bg1"/>
                </a:solidFill>
              </a:rPr>
              <a:t>езды на велосипеде не нужно специального </a:t>
            </a:r>
            <a:r>
              <a:rPr lang="ru-RU" sz="2400" b="1" dirty="0" smtClean="0">
                <a:solidFill>
                  <a:schemeClr val="bg1"/>
                </a:solidFill>
              </a:rPr>
              <a:t>разрешения.</a:t>
            </a:r>
            <a:endParaRPr lang="ru-RU" sz="2400" b="1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chemeClr val="bg1"/>
                </a:solidFill>
              </a:rPr>
              <a:t>НО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так же как и автомобилисты, </a:t>
            </a:r>
            <a:r>
              <a:rPr lang="ru-RU" sz="2400" dirty="0" smtClean="0">
                <a:solidFill>
                  <a:schemeClr val="bg1"/>
                </a:solidFill>
              </a:rPr>
              <a:t>велосипедисты приравниваются </a:t>
            </a:r>
            <a:r>
              <a:rPr lang="ru-RU" sz="2400" dirty="0">
                <a:solidFill>
                  <a:schemeClr val="bg1"/>
                </a:solidFill>
              </a:rPr>
              <a:t>к равноправным участникам дорожного движения;</a:t>
            </a:r>
          </a:p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chemeClr val="bg1"/>
                </a:solidFill>
              </a:rPr>
              <a:t>НО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</a:t>
            </a:r>
            <a:r>
              <a:rPr lang="ru-RU" sz="2400" dirty="0" smtClean="0">
                <a:solidFill>
                  <a:schemeClr val="bg1"/>
                </a:solidFill>
              </a:rPr>
              <a:t>велосипед является </a:t>
            </a:r>
            <a:r>
              <a:rPr lang="ru-RU" sz="2400" dirty="0">
                <a:solidFill>
                  <a:schemeClr val="bg1"/>
                </a:solidFill>
              </a:rPr>
              <a:t>самым опасным видом транспорта, так как неустойчив при движении, а велосипедист не защищен, как водитель автомобиля кузовом или кабиной.</a:t>
            </a:r>
          </a:p>
          <a:p>
            <a:pPr algn="ctr">
              <a:lnSpc>
                <a:spcPct val="90000"/>
              </a:lnSpc>
            </a:pPr>
            <a:r>
              <a:rPr lang="ru-RU" sz="2400" b="1" u="sng" dirty="0" smtClean="0">
                <a:solidFill>
                  <a:schemeClr val="bg1"/>
                </a:solidFill>
              </a:rPr>
              <a:t>Велосипедист </a:t>
            </a:r>
            <a:r>
              <a:rPr lang="ru-RU" sz="2400" b="1" u="sng" dirty="0">
                <a:solidFill>
                  <a:schemeClr val="bg1"/>
                </a:solidFill>
              </a:rPr>
              <a:t>должен: </a:t>
            </a:r>
            <a:r>
              <a:rPr lang="ru-RU" sz="2400" b="1" dirty="0" smtClean="0">
                <a:solidFill>
                  <a:schemeClr val="bg1"/>
                </a:solidFill>
              </a:rPr>
              <a:t>хорошо </a:t>
            </a:r>
            <a:r>
              <a:rPr lang="ru-RU" sz="2400" b="1" dirty="0">
                <a:solidFill>
                  <a:schemeClr val="bg1"/>
                </a:solidFill>
              </a:rPr>
              <a:t>знать правила дорожного движения, чтобы не стать виновником дорожно-транспортного </a:t>
            </a:r>
            <a:r>
              <a:rPr lang="ru-RU" sz="2400" b="1" dirty="0" smtClean="0">
                <a:solidFill>
                  <a:schemeClr val="bg1"/>
                </a:solidFill>
              </a:rPr>
              <a:t>происшествия и научиться </a:t>
            </a:r>
            <a:r>
              <a:rPr lang="ru-RU" sz="2400" b="1" dirty="0">
                <a:solidFill>
                  <a:schemeClr val="bg1"/>
                </a:solidFill>
              </a:rPr>
              <a:t>отлично водить велосипед.</a:t>
            </a:r>
          </a:p>
        </p:txBody>
      </p:sp>
      <p:sp>
        <p:nvSpPr>
          <p:cNvPr id="20" name="Freeform 39"/>
          <p:cNvSpPr>
            <a:spLocks/>
          </p:cNvSpPr>
          <p:nvPr/>
        </p:nvSpPr>
        <p:spPr bwMode="ltGray">
          <a:xfrm flipV="1">
            <a:off x="2542721" y="2217285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Содержимое 2"/>
          <p:cNvSpPr>
            <a:spLocks noGrp="1"/>
          </p:cNvSpPr>
          <p:nvPr>
            <p:ph idx="1"/>
          </p:nvPr>
        </p:nvSpPr>
        <p:spPr>
          <a:xfrm>
            <a:off x="246742" y="1833789"/>
            <a:ext cx="8723087" cy="414337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</a:t>
            </a:r>
            <a:r>
              <a:rPr lang="ru-RU" sz="28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Велосипед – это транспортное средство.</a:t>
            </a:r>
            <a:endParaRPr lang="ru-RU" sz="2800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algn="just"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algn="just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Правилами дорожного движения оговорено, что минимальный возраст для управления на общественных дорогах велосипедом должен составлять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14 полных лет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.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3075" name="Рисунок 79" descr="http://www.igra-anekdot.ru/ris/velosiped/velosiped-001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61708" y="294596"/>
            <a:ext cx="174783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reeform 39"/>
          <p:cNvSpPr>
            <a:spLocks/>
          </p:cNvSpPr>
          <p:nvPr/>
        </p:nvSpPr>
        <p:spPr bwMode="ltGray">
          <a:xfrm flipV="1">
            <a:off x="2600779" y="1839914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457200" y="183017"/>
            <a:ext cx="4471988" cy="62150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Лицо, управляющее велосипедом, должно:</a:t>
            </a:r>
          </a:p>
          <a:p>
            <a:pPr algn="ctr" eaLnBrk="1" hangingPunct="1">
              <a:buFont typeface="Arial" charset="0"/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проверить техническое состояние транспортного средства, в особенности рулевого управления и тормозной системы.</a:t>
            </a:r>
          </a:p>
          <a:p>
            <a:pPr algn="ctr"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4099" name="Рисунок 76" descr="titl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4938" y="1428750"/>
            <a:ext cx="31337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03" descr="http://www.igra-anekdot.ru/ris/velosiped/velosiped-0039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</a:blip>
          <a:srcRect/>
          <a:stretch>
            <a:fillRect/>
          </a:stretch>
        </p:blipFill>
        <p:spPr bwMode="auto">
          <a:xfrm>
            <a:off x="6072188" y="4572000"/>
            <a:ext cx="17430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228827" y="0"/>
            <a:ext cx="8443912" cy="2857500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Движение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велосипеда должно осуществляться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только 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по крайней правой полосе</a:t>
            </a:r>
          </a:p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(не далее 1-ого метра от бордюра). </a:t>
            </a:r>
            <a:endParaRPr lang="en-US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На тротуары и пешеходные дорожки разрешается заезжать, если это не создаст помех пешеходам.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5124" name="Рисунок 124" descr="http://www.igra-anekdot.ru/ris/velosiped/velosiped-0015.jpg"/>
          <p:cNvPicPr>
            <a:picLocks noChangeAspect="1" noChangeArrowheads="1"/>
          </p:cNvPicPr>
          <p:nvPr/>
        </p:nvPicPr>
        <p:blipFill>
          <a:blip r:embed="rId3" cstate="email">
            <a:lum contrast="-20000"/>
          </a:blip>
          <a:srcRect/>
          <a:stretch>
            <a:fillRect/>
          </a:stretch>
        </p:blipFill>
        <p:spPr bwMode="auto">
          <a:xfrm>
            <a:off x="3786188" y="4357688"/>
            <a:ext cx="16668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я соединительная линия 4"/>
          <p:cNvCxnSpPr/>
          <p:nvPr/>
        </p:nvCxnSpPr>
        <p:spPr>
          <a:xfrm rot="10800000" flipH="1">
            <a:off x="2428875" y="5286375"/>
            <a:ext cx="1666875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5143500" y="5286375"/>
            <a:ext cx="121443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000125" y="6357938"/>
            <a:ext cx="1500188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214813" y="6357938"/>
            <a:ext cx="1428750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7358063" y="6357938"/>
            <a:ext cx="1357312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572375" y="5286375"/>
            <a:ext cx="9525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H="1">
            <a:off x="785813" y="5286375"/>
            <a:ext cx="1666875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 flipH="1">
            <a:off x="785813" y="5214938"/>
            <a:ext cx="1666875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 flipH="1">
            <a:off x="2428875" y="5214938"/>
            <a:ext cx="1666875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143500" y="5214938"/>
            <a:ext cx="1500188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500938" y="5214938"/>
            <a:ext cx="1000125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1214438" y="6143625"/>
            <a:ext cx="271462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1964531" y="5822157"/>
            <a:ext cx="357187" cy="285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5400000" flipH="1" flipV="1">
            <a:off x="2321719" y="5322094"/>
            <a:ext cx="428625" cy="3571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39" name="Прямоугольник 47"/>
          <p:cNvSpPr>
            <a:spLocks noChangeArrowheads="1"/>
          </p:cNvSpPr>
          <p:nvPr/>
        </p:nvSpPr>
        <p:spPr bwMode="auto">
          <a:xfrm>
            <a:off x="1143000" y="5500688"/>
            <a:ext cx="992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1 метр </a:t>
            </a:r>
          </a:p>
        </p:txBody>
      </p:sp>
      <p:pic>
        <p:nvPicPr>
          <p:cNvPr id="5140" name="Рисунок 50" descr="Картинка 4 из 33005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00875" y="3143250"/>
            <a:ext cx="149542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1" name="Рисунок 52" descr="Картинка 4 из 33005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00375" y="3714750"/>
            <a:ext cx="85725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0" name="Прямая соединительная линия 59"/>
          <p:cNvCxnSpPr/>
          <p:nvPr/>
        </p:nvCxnSpPr>
        <p:spPr>
          <a:xfrm>
            <a:off x="4071938" y="5214938"/>
            <a:ext cx="642937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6929438" y="5214938"/>
            <a:ext cx="142875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7000875" y="5286375"/>
            <a:ext cx="7143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idx="1"/>
          </p:nvPr>
        </p:nvSpPr>
        <p:spPr>
          <a:xfrm>
            <a:off x="285750" y="357188"/>
            <a:ext cx="8401050" cy="32861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Перевозить детей на велосипеде разрешено:</a:t>
            </a:r>
          </a:p>
          <a:p>
            <a:pPr algn="just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если ребёнку меньше 7 лет;</a:t>
            </a:r>
          </a:p>
          <a:p>
            <a:pPr algn="just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в случае наличия дополнительного специального сиденья, оборудованного надёжными подножками.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6147" name="Рисунок 121" descr="http://www.igra-anekdot.ru/ris/velosiped/velosiped-003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5238" y="3828597"/>
            <a:ext cx="2571750" cy="22145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8" name="Рисунок 139" descr="http://www.igra-anekdot.ru/ris/velosiped/velosiped-002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51203" y="3827463"/>
            <a:ext cx="3052762" cy="2143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Freeform 39"/>
          <p:cNvSpPr>
            <a:spLocks/>
          </p:cNvSpPr>
          <p:nvPr/>
        </p:nvSpPr>
        <p:spPr bwMode="ltGray">
          <a:xfrm flipV="1">
            <a:off x="2644321" y="1448028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58" descr="titl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71813" y="4286250"/>
            <a:ext cx="2643187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Рисунок 130" descr="http://www.igra-anekdot.ru/ris/velosiped/velosiped-003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57250" y="4214813"/>
            <a:ext cx="164782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9001125" cy="4000500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ru-RU" dirty="0" smtClean="0"/>
              <a:t>    </a:t>
            </a:r>
            <a:r>
              <a:rPr lang="ru-RU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Запрещается: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Ездить, если неисправна тормозная система или рулевое управление.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Перевозить   груз,   выступающий   за    габариты велосипеда, мешающий управлению, более чем на 0,5 м.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Ездить, не держась за руль хотя бы одной рукой.</a:t>
            </a:r>
          </a:p>
          <a:p>
            <a:pPr eaLnBrk="1" hangingPunct="1">
              <a:defRPr/>
            </a:pPr>
            <a:endParaRPr lang="ru-RU" dirty="0" smtClean="0"/>
          </a:p>
        </p:txBody>
      </p:sp>
      <p:pic>
        <p:nvPicPr>
          <p:cNvPr id="7173" name="Рисунок 109" descr="http://www.igra-anekdot.ru/ris/velosiped/velosiped-003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86500" y="4286250"/>
            <a:ext cx="2286000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>
          <a:xfrm rot="16200000" flipH="1">
            <a:off x="500062" y="4429126"/>
            <a:ext cx="2214563" cy="16430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464344" y="4464844"/>
            <a:ext cx="2143125" cy="16430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3178969" y="4107657"/>
            <a:ext cx="2143125" cy="23574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0800000" flipV="1">
            <a:off x="3214688" y="4286250"/>
            <a:ext cx="2286000" cy="21431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143625" y="4286250"/>
            <a:ext cx="2643188" cy="20716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 flipV="1">
            <a:off x="6143625" y="4286250"/>
            <a:ext cx="2643188" cy="20716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Freeform 39"/>
          <p:cNvSpPr>
            <a:spLocks/>
          </p:cNvSpPr>
          <p:nvPr/>
        </p:nvSpPr>
        <p:spPr bwMode="ltGray">
          <a:xfrm flipV="1">
            <a:off x="2847521" y="1041628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500"/>
                            </p:stCondLst>
                            <p:childTnLst>
                              <p:par>
                                <p:cTn id="5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6500"/>
                            </p:stCondLst>
                            <p:childTnLst>
                              <p:par>
                                <p:cTn id="7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himmer">
  <a:themeElements>
    <a:clrScheme name="Shimmer 3">
      <a:dk1>
        <a:srgbClr val="6600CC"/>
      </a:dk1>
      <a:lt1>
        <a:srgbClr val="FFFFFF"/>
      </a:lt1>
      <a:dk2>
        <a:srgbClr val="4B0096"/>
      </a:dk2>
      <a:lt2>
        <a:srgbClr val="CDD7DF"/>
      </a:lt2>
      <a:accent1>
        <a:srgbClr val="9999FF"/>
      </a:accent1>
      <a:accent2>
        <a:srgbClr val="7850BA"/>
      </a:accent2>
      <a:accent3>
        <a:srgbClr val="B1AAC9"/>
      </a:accent3>
      <a:accent4>
        <a:srgbClr val="DADADA"/>
      </a:accent4>
      <a:accent5>
        <a:srgbClr val="CACAFF"/>
      </a:accent5>
      <a:accent6>
        <a:srgbClr val="6C48A8"/>
      </a:accent6>
      <a:hlink>
        <a:srgbClr val="00CCFF"/>
      </a:hlink>
      <a:folHlink>
        <a:srgbClr val="0796B3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1013</TotalTime>
  <Words>874</Words>
  <Application>Microsoft Office PowerPoint</Application>
  <PresentationFormat>Экран (4:3)</PresentationFormat>
  <Paragraphs>85</Paragraphs>
  <Slides>26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Shimmer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Подумай и ответь:</vt:lpstr>
      <vt:lpstr>Подумай и ответь:</vt:lpstr>
      <vt:lpstr>Дорожные знаки</vt:lpstr>
      <vt:lpstr>Слайд 16</vt:lpstr>
      <vt:lpstr>Слайд 17</vt:lpstr>
      <vt:lpstr>Слайд 18</vt:lpstr>
      <vt:lpstr>Слайд 19</vt:lpstr>
      <vt:lpstr>Слайд 20</vt:lpstr>
      <vt:lpstr>Сигналы велосипедиста</vt:lpstr>
      <vt:lpstr>Сигналы велосипедиста</vt:lpstr>
      <vt:lpstr>Сигналы велосипедиста</vt:lpstr>
      <vt:lpstr>Слайд 24</vt:lpstr>
      <vt:lpstr>Слайд 25</vt:lpstr>
      <vt:lpstr>Слайд 26</vt:lpstr>
    </vt:vector>
  </TitlesOfParts>
  <Company>FIO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ITAuser1</dc:creator>
  <cp:lastModifiedBy>UserPC</cp:lastModifiedBy>
  <cp:revision>54</cp:revision>
  <dcterms:created xsi:type="dcterms:W3CDTF">2006-12-13T07:18:38Z</dcterms:created>
  <dcterms:modified xsi:type="dcterms:W3CDTF">2016-05-17T07:24:04Z</dcterms:modified>
</cp:coreProperties>
</file>